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81" r:id="rId2"/>
    <p:sldId id="282" r:id="rId3"/>
    <p:sldId id="280" r:id="rId4"/>
    <p:sldId id="273" r:id="rId5"/>
    <p:sldId id="277" r:id="rId6"/>
    <p:sldId id="672" r:id="rId7"/>
    <p:sldId id="595" r:id="rId8"/>
    <p:sldId id="283" r:id="rId9"/>
    <p:sldId id="272" r:id="rId10"/>
    <p:sldId id="268" r:id="rId11"/>
    <p:sldId id="915" r:id="rId12"/>
    <p:sldId id="626" r:id="rId13"/>
    <p:sldId id="627" r:id="rId14"/>
    <p:sldId id="628" r:id="rId15"/>
    <p:sldId id="907" r:id="rId16"/>
    <p:sldId id="882" r:id="rId17"/>
    <p:sldId id="890" r:id="rId18"/>
    <p:sldId id="891" r:id="rId19"/>
    <p:sldId id="893" r:id="rId20"/>
    <p:sldId id="894" r:id="rId21"/>
    <p:sldId id="885" r:id="rId22"/>
    <p:sldId id="886" r:id="rId23"/>
    <p:sldId id="910" r:id="rId24"/>
    <p:sldId id="911" r:id="rId25"/>
    <p:sldId id="914" r:id="rId26"/>
    <p:sldId id="922" r:id="rId27"/>
    <p:sldId id="909" r:id="rId28"/>
    <p:sldId id="916" r:id="rId29"/>
    <p:sldId id="918" r:id="rId30"/>
    <p:sldId id="917" r:id="rId31"/>
    <p:sldId id="919" r:id="rId32"/>
    <p:sldId id="920" r:id="rId33"/>
    <p:sldId id="921" r:id="rId34"/>
    <p:sldId id="676" r:id="rId35"/>
    <p:sldId id="262" r:id="rId36"/>
    <p:sldId id="263" r:id="rId37"/>
    <p:sldId id="261" r:id="rId38"/>
    <p:sldId id="895" r:id="rId39"/>
    <p:sldId id="896" r:id="rId40"/>
    <p:sldId id="899" r:id="rId41"/>
    <p:sldId id="898" r:id="rId42"/>
    <p:sldId id="900" r:id="rId43"/>
    <p:sldId id="901" r:id="rId44"/>
    <p:sldId id="257" r:id="rId45"/>
    <p:sldId id="259" r:id="rId46"/>
    <p:sldId id="902" r:id="rId47"/>
    <p:sldId id="903" r:id="rId48"/>
    <p:sldId id="904" r:id="rId49"/>
    <p:sldId id="908" r:id="rId50"/>
    <p:sldId id="906" r:id="rId51"/>
    <p:sldId id="677" r:id="rId52"/>
    <p:sldId id="35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7234F-FE29-4E38-B8CE-94629D5D0F20}" type="datetimeFigureOut">
              <a:rPr lang="en-IN" smtClean="0"/>
              <a:t>20-02-2025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C0ADA-43E3-4247-8932-322144068B5A}" type="slidenum">
              <a:rPr lang="en-IN" smtClean="0"/>
              <a:t>‹#›</a:t>
            </a:fld>
            <a:endParaRPr lang="en-IN"/>
          </a:p>
        </p:txBody>
      </p:sp>
    </p:spTree>
    <p:extLst>
      <p:ext uri="{BB962C8B-B14F-4D97-AF65-F5344CB8AC3E}">
        <p14:creationId xmlns:p14="http://schemas.microsoft.com/office/powerpoint/2010/main" val="120702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FC0ADA-43E3-4247-8932-322144068B5A}" type="slidenum">
              <a:rPr lang="en-IN" smtClean="0"/>
              <a:t>44</a:t>
            </a:fld>
            <a:endParaRPr lang="en-IN"/>
          </a:p>
        </p:txBody>
      </p:sp>
    </p:spTree>
    <p:extLst>
      <p:ext uri="{BB962C8B-B14F-4D97-AF65-F5344CB8AC3E}">
        <p14:creationId xmlns:p14="http://schemas.microsoft.com/office/powerpoint/2010/main" val="141477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B75C-5A6D-F69F-BF5D-4D9730D807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16C821-C584-6463-52A7-45334FB67B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4B6522-FBA9-D22D-12B7-7BADEC15AC58}"/>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C6135CCE-12CC-5C34-0C51-1869561E89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6E293F-4531-4D03-CD77-95DD16C0B54D}"/>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3602368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9600-700B-657E-F3F9-C6B5A2A638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B95D89-AEAF-E065-FADF-48EF1E059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EAB0B0-6F5F-46E5-C259-84583EB41961}"/>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0180F884-75C7-B826-81A4-DEB5988D0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AAB883-2BAB-31C7-1F94-728C7FEF2BB2}"/>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346572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9D038-300C-DCF9-0AFD-82757EB46B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38C8B1-4EAC-933A-9013-2F09E3CEC3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398325-50EA-FAB4-38B2-32FF67868F1B}"/>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40ECED63-7633-FB3C-EDEA-7C769F6CB1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1E704B-AD64-EC45-C8F6-3F8B28B313C3}"/>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2944607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ACBA2-099C-7FA6-A7FB-BAD1A1C7FA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127F24-90C6-CF81-5DCC-88FC43A7C8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5F60EF-F2EB-83A9-F6DE-6B8C44AD2B8F}"/>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8179D31F-9B81-C160-D3CD-905C21E8CD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A348D-DEF4-236B-FABF-834F0991FF09}"/>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401039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BB2B-9D11-6809-A2C1-004AE9D067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0E1215-1F17-9B05-1AF4-CBD73B002F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5A9B36-D471-D4F1-C445-9E6D59A76021}"/>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ACE58D6C-FD1C-6E18-77AE-292C8D273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04DEF-7199-6BA3-976F-4C7891E767EF}"/>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1932795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1160-7906-23F0-CA67-7C840397B7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9D4CA2-9CDA-2D81-313B-C21B547740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40C77C-E24A-EC41-226C-83078DCF4D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DA5166-E780-E24D-1D07-769CD4A456F7}"/>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6" name="Footer Placeholder 5">
            <a:extLst>
              <a:ext uri="{FF2B5EF4-FFF2-40B4-BE49-F238E27FC236}">
                <a16:creationId xmlns:a16="http://schemas.microsoft.com/office/drawing/2014/main" id="{A49E6610-F9DE-A6A7-3A9B-0C8CCD68CB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C52B69-0856-672A-DE7B-2630A3D8F3C2}"/>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4125233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5D12-92AA-DCE9-ADA0-C1FC7EB1A4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23D39C-624C-6D3F-374F-376A628C03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E709EF-9A16-87FF-BD14-E0102D0FD2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EA39BC-3EF8-4CF1-5933-412B367DA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9EB5F-49DE-3A89-5CDB-31A3463E1D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25D899-28FE-9AAA-C731-7D2A36E7FA1C}"/>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8" name="Footer Placeholder 7">
            <a:extLst>
              <a:ext uri="{FF2B5EF4-FFF2-40B4-BE49-F238E27FC236}">
                <a16:creationId xmlns:a16="http://schemas.microsoft.com/office/drawing/2014/main" id="{EE3FDE13-E285-E70C-11F9-5EB6917D80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65A1FAC-2676-48BF-0F16-565C3D5ABD75}"/>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409098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ED94-FA7E-8279-0157-CFFAEF0C5E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6A1AF7-DFBD-65C5-5484-D47A94FDD728}"/>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4" name="Footer Placeholder 3">
            <a:extLst>
              <a:ext uri="{FF2B5EF4-FFF2-40B4-BE49-F238E27FC236}">
                <a16:creationId xmlns:a16="http://schemas.microsoft.com/office/drawing/2014/main" id="{29ED3803-46FC-4116-3B3E-E568ED7685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E8D0B6-02B1-1D0A-E755-1708A58FC512}"/>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305088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CE2BB-F99B-9212-C5B0-F40E05A29A84}"/>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3" name="Footer Placeholder 2">
            <a:extLst>
              <a:ext uri="{FF2B5EF4-FFF2-40B4-BE49-F238E27FC236}">
                <a16:creationId xmlns:a16="http://schemas.microsoft.com/office/drawing/2014/main" id="{E10F581D-6ECB-8148-7C02-EB4BF1DD35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F21742-D8C9-C185-BBCC-82A5006A5599}"/>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399519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25EB-EBDF-FBFC-CA24-FEDDF8E4E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988B6D-F251-E609-9077-EBDD4EA2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9AD33E-4C53-9849-71C7-567881FB2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02501-5181-304B-0911-9A1A4DD91DBD}"/>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6" name="Footer Placeholder 5">
            <a:extLst>
              <a:ext uri="{FF2B5EF4-FFF2-40B4-BE49-F238E27FC236}">
                <a16:creationId xmlns:a16="http://schemas.microsoft.com/office/drawing/2014/main" id="{B19C7E2C-1683-46EA-144F-108393C3A2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86D443-1D5A-B7B9-9D1A-2743871D5B3C}"/>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121769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1769-349E-2224-7E29-FEA2E7F33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F51BDF-DDD2-755A-1933-4E0FC1CB42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605F3A-589D-51BE-64D6-C483F4A88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4458F-AD93-A306-3441-972506D9C013}"/>
              </a:ext>
            </a:extLst>
          </p:cNvPr>
          <p:cNvSpPr>
            <a:spLocks noGrp="1"/>
          </p:cNvSpPr>
          <p:nvPr>
            <p:ph type="dt" sz="half" idx="10"/>
          </p:nvPr>
        </p:nvSpPr>
        <p:spPr/>
        <p:txBody>
          <a:bodyPr/>
          <a:lstStyle/>
          <a:p>
            <a:fld id="{BE7142E6-24A4-4244-BB55-3732A603E33C}" type="datetimeFigureOut">
              <a:rPr lang="en-IN" smtClean="0"/>
              <a:t>20-02-2025</a:t>
            </a:fld>
            <a:endParaRPr lang="en-IN"/>
          </a:p>
        </p:txBody>
      </p:sp>
      <p:sp>
        <p:nvSpPr>
          <p:cNvPr id="6" name="Footer Placeholder 5">
            <a:extLst>
              <a:ext uri="{FF2B5EF4-FFF2-40B4-BE49-F238E27FC236}">
                <a16:creationId xmlns:a16="http://schemas.microsoft.com/office/drawing/2014/main" id="{7B0CD8C5-7AF4-FA0B-F3E3-CA8CDA75A0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15724-DE60-1FC6-54D9-270FC49C638F}"/>
              </a:ext>
            </a:extLst>
          </p:cNvPr>
          <p:cNvSpPr>
            <a:spLocks noGrp="1"/>
          </p:cNvSpPr>
          <p:nvPr>
            <p:ph type="sldNum" sz="quarter" idx="12"/>
          </p:nvPr>
        </p:nvSpPr>
        <p:spPr/>
        <p:txBody>
          <a:bodyPr/>
          <a:lstStyle/>
          <a:p>
            <a:fld id="{3C65DEB3-ED64-445E-94A8-7E3231B84C6E}" type="slidenum">
              <a:rPr lang="en-IN" smtClean="0"/>
              <a:t>‹#›</a:t>
            </a:fld>
            <a:endParaRPr lang="en-IN"/>
          </a:p>
        </p:txBody>
      </p:sp>
    </p:spTree>
    <p:extLst>
      <p:ext uri="{BB962C8B-B14F-4D97-AF65-F5344CB8AC3E}">
        <p14:creationId xmlns:p14="http://schemas.microsoft.com/office/powerpoint/2010/main" val="232482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7C31F4-3B6E-9644-1493-87AA1DCC4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7BB6FA-F145-85C4-B026-DBE4B8EB1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3DB287-7C63-7462-5BF4-A094B3AEE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7142E6-24A4-4244-BB55-3732A603E33C}" type="datetimeFigureOut">
              <a:rPr lang="en-IN" smtClean="0"/>
              <a:t>20-02-2025</a:t>
            </a:fld>
            <a:endParaRPr lang="en-IN"/>
          </a:p>
        </p:txBody>
      </p:sp>
      <p:sp>
        <p:nvSpPr>
          <p:cNvPr id="5" name="Footer Placeholder 4">
            <a:extLst>
              <a:ext uri="{FF2B5EF4-FFF2-40B4-BE49-F238E27FC236}">
                <a16:creationId xmlns:a16="http://schemas.microsoft.com/office/drawing/2014/main" id="{A0C5AB1C-AD74-0AB6-FC70-0B733DD1A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AEA8BC4-F500-A7D9-C908-FBD00E186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65DEB3-ED64-445E-94A8-7E3231B84C6E}" type="slidenum">
              <a:rPr lang="en-IN" smtClean="0"/>
              <a:t>‹#›</a:t>
            </a:fld>
            <a:endParaRPr lang="en-IN"/>
          </a:p>
        </p:txBody>
      </p:sp>
    </p:spTree>
    <p:extLst>
      <p:ext uri="{BB962C8B-B14F-4D97-AF65-F5344CB8AC3E}">
        <p14:creationId xmlns:p14="http://schemas.microsoft.com/office/powerpoint/2010/main" val="3456547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E739-B15F-0098-A0BE-9F3D6EFA90AD}"/>
              </a:ext>
            </a:extLst>
          </p:cNvPr>
          <p:cNvSpPr>
            <a:spLocks noGrp="1"/>
          </p:cNvSpPr>
          <p:nvPr>
            <p:ph type="title"/>
          </p:nvPr>
        </p:nvSpPr>
        <p:spPr/>
        <p:txBody>
          <a:bodyPr/>
          <a:lstStyle/>
          <a:p>
            <a:r>
              <a:rPr lang="en-US" dirty="0"/>
              <a:t>Variance</a:t>
            </a:r>
            <a:endParaRPr lang="en-IN" dirty="0"/>
          </a:p>
        </p:txBody>
      </p:sp>
      <p:sp>
        <p:nvSpPr>
          <p:cNvPr id="3" name="Text Placeholder 2">
            <a:extLst>
              <a:ext uri="{FF2B5EF4-FFF2-40B4-BE49-F238E27FC236}">
                <a16:creationId xmlns:a16="http://schemas.microsoft.com/office/drawing/2014/main" id="{16C14295-3D09-5EC4-6C77-1F95A9F950A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3078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151FE5-2E05-DEE3-E8C9-297E99AEB71E}"/>
              </a:ext>
            </a:extLst>
          </p:cNvPr>
          <p:cNvPicPr>
            <a:picLocks noChangeAspect="1"/>
          </p:cNvPicPr>
          <p:nvPr/>
        </p:nvPicPr>
        <p:blipFill>
          <a:blip r:embed="rId2"/>
          <a:stretch>
            <a:fillRect/>
          </a:stretch>
        </p:blipFill>
        <p:spPr>
          <a:xfrm>
            <a:off x="1795002" y="494675"/>
            <a:ext cx="8488249" cy="5791048"/>
          </a:xfrm>
          <a:prstGeom prst="rect">
            <a:avLst/>
          </a:prstGeom>
        </p:spPr>
      </p:pic>
    </p:spTree>
    <p:extLst>
      <p:ext uri="{BB962C8B-B14F-4D97-AF65-F5344CB8AC3E}">
        <p14:creationId xmlns:p14="http://schemas.microsoft.com/office/powerpoint/2010/main" val="193749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A20FEC-20C2-96B5-911D-0901E22BE8F1}"/>
              </a:ext>
            </a:extLst>
          </p:cNvPr>
          <p:cNvPicPr>
            <a:picLocks noChangeAspect="1"/>
          </p:cNvPicPr>
          <p:nvPr/>
        </p:nvPicPr>
        <p:blipFill>
          <a:blip r:embed="rId2"/>
          <a:stretch>
            <a:fillRect/>
          </a:stretch>
        </p:blipFill>
        <p:spPr>
          <a:xfrm>
            <a:off x="4310842" y="402411"/>
            <a:ext cx="7377815" cy="6455589"/>
          </a:xfrm>
          <a:prstGeom prst="rect">
            <a:avLst/>
          </a:prstGeom>
        </p:spPr>
      </p:pic>
      <p:pic>
        <p:nvPicPr>
          <p:cNvPr id="3" name="Picture 2">
            <a:extLst>
              <a:ext uri="{FF2B5EF4-FFF2-40B4-BE49-F238E27FC236}">
                <a16:creationId xmlns:a16="http://schemas.microsoft.com/office/drawing/2014/main" id="{24C75111-4572-8E29-7123-DA4CA7DC64E6}"/>
              </a:ext>
            </a:extLst>
          </p:cNvPr>
          <p:cNvPicPr>
            <a:picLocks noChangeAspect="1"/>
          </p:cNvPicPr>
          <p:nvPr/>
        </p:nvPicPr>
        <p:blipFill>
          <a:blip r:embed="rId3"/>
          <a:stretch>
            <a:fillRect/>
          </a:stretch>
        </p:blipFill>
        <p:spPr>
          <a:xfrm>
            <a:off x="503343" y="1956996"/>
            <a:ext cx="3741306" cy="2165298"/>
          </a:xfrm>
          <a:prstGeom prst="rect">
            <a:avLst/>
          </a:prstGeom>
        </p:spPr>
      </p:pic>
    </p:spTree>
    <p:extLst>
      <p:ext uri="{BB962C8B-B14F-4D97-AF65-F5344CB8AC3E}">
        <p14:creationId xmlns:p14="http://schemas.microsoft.com/office/powerpoint/2010/main" val="96872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D89A-B82D-7F47-AD63-2188D53AAA0C}"/>
              </a:ext>
            </a:extLst>
          </p:cNvPr>
          <p:cNvSpPr>
            <a:spLocks noGrp="1"/>
          </p:cNvSpPr>
          <p:nvPr>
            <p:ph type="title"/>
          </p:nvPr>
        </p:nvSpPr>
        <p:spPr/>
        <p:txBody>
          <a:bodyPr/>
          <a:lstStyle/>
          <a:p>
            <a:r>
              <a:rPr lang="en-IN" dirty="0"/>
              <a:t>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2BA336-1524-3744-B691-7569941B8546}"/>
                  </a:ext>
                </a:extLst>
              </p:cNvPr>
              <p:cNvSpPr>
                <a:spLocks noGrp="1"/>
              </p:cNvSpPr>
              <p:nvPr>
                <p:ph idx="1"/>
              </p:nvPr>
            </p:nvSpPr>
            <p:spPr/>
            <p:txBody>
              <a:bodyPr>
                <a:normAutofit/>
              </a:bodyPr>
              <a:lstStyle/>
              <a:p>
                <a:pPr marL="0" indent="0">
                  <a:buNone/>
                </a:pPr>
                <a:r>
                  <a:rPr lang="en-US" dirty="0"/>
                  <a:t>Example: The solid fuel air propellant has the mean burning rate is </a:t>
                </a:r>
                <a14:m>
                  <m:oMath xmlns:m="http://schemas.openxmlformats.org/officeDocument/2006/math">
                    <m:r>
                      <a:rPr lang="en-US" i="1">
                        <a:latin typeface="Cambria Math" panose="02040503050406030204" pitchFamily="18" charset="0"/>
                      </a:rPr>
                      <m:t>50</m:t>
                    </m:r>
                  </m:oMath>
                </a14:m>
                <a:r>
                  <a:rPr lang="en-US" dirty="0"/>
                  <a:t> centimeters per second with standard deviation of burning rate is </a:t>
                </a:r>
                <a14:m>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=2</m:t>
                    </m:r>
                  </m:oMath>
                </a14:m>
                <a:r>
                  <a:rPr lang="en-US" dirty="0"/>
                  <a:t> centimeters per second. An experimented is conducted on a random sample of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=25</m:t>
                    </m:r>
                  </m:oMath>
                </a14:m>
                <a:r>
                  <a:rPr lang="en-US" dirty="0"/>
                  <a:t>. The average sample burning rate was obtained as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=51.3</m:t>
                    </m:r>
                  </m:oMath>
                </a14:m>
                <a:r>
                  <a:rPr lang="en-US" dirty="0"/>
                  <a:t> centimeters per second. If the type I error probability or significance level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=0.05</m:t>
                    </m:r>
                  </m:oMath>
                </a14:m>
                <a:r>
                  <a:rPr lang="en-US" dirty="0"/>
                  <a:t>, what conclusion should be drawn?</a:t>
                </a:r>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EF2BA336-1524-3744-B691-7569941B8546}"/>
                  </a:ext>
                </a:extLst>
              </p:cNvPr>
              <p:cNvSpPr>
                <a:spLocks noGrp="1" noRot="1" noChangeAspect="1" noMove="1" noResize="1" noEditPoints="1" noAdjustHandles="1" noChangeArrowheads="1" noChangeShapeType="1" noTextEdit="1"/>
              </p:cNvSpPr>
              <p:nvPr>
                <p:ph idx="1"/>
              </p:nvPr>
            </p:nvSpPr>
            <p:spPr>
              <a:blipFill>
                <a:blip r:embed="rId2"/>
                <a:stretch>
                  <a:fillRect l="-1206" t="-2326" r="-362"/>
                </a:stretch>
              </a:blipFill>
            </p:spPr>
            <p:txBody>
              <a:bodyPr/>
              <a:lstStyle/>
              <a:p>
                <a:r>
                  <a:rPr lang="en-US">
                    <a:noFill/>
                  </a:rPr>
                  <a:t> </a:t>
                </a:r>
              </a:p>
            </p:txBody>
          </p:sp>
        </mc:Fallback>
      </mc:AlternateContent>
    </p:spTree>
    <p:extLst>
      <p:ext uri="{BB962C8B-B14F-4D97-AF65-F5344CB8AC3E}">
        <p14:creationId xmlns:p14="http://schemas.microsoft.com/office/powerpoint/2010/main" val="28663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D89A-B82D-7F47-AD63-2188D53AAA0C}"/>
              </a:ext>
            </a:extLst>
          </p:cNvPr>
          <p:cNvSpPr>
            <a:spLocks noGrp="1"/>
          </p:cNvSpPr>
          <p:nvPr>
            <p:ph type="title"/>
          </p:nvPr>
        </p:nvSpPr>
        <p:spPr/>
        <p:txBody>
          <a:bodyPr/>
          <a:lstStyle/>
          <a:p>
            <a:r>
              <a:rPr lang="en-IN" dirty="0"/>
              <a:t>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2BA336-1524-3744-B691-7569941B8546}"/>
                  </a:ext>
                </a:extLst>
              </p:cNvPr>
              <p:cNvSpPr>
                <a:spLocks noGrp="1"/>
              </p:cNvSpPr>
              <p:nvPr>
                <p:ph idx="1"/>
              </p:nvPr>
            </p:nvSpPr>
            <p:spPr>
              <a:xfrm>
                <a:off x="935182" y="1618241"/>
                <a:ext cx="10515600" cy="4351338"/>
              </a:xfrm>
            </p:spPr>
            <p:txBody>
              <a:bodyPr>
                <a:normAutofit/>
              </a:bodyPr>
              <a:lstStyle/>
              <a:p>
                <a:pPr marL="0" indent="0">
                  <a:buNone/>
                </a:pPr>
                <a:r>
                  <a:rPr lang="en-US" dirty="0"/>
                  <a:t>Following the eight-step procedure</a:t>
                </a:r>
                <a:endParaRPr lang="en-IN" dirty="0"/>
              </a:p>
              <a:p>
                <a:pPr marL="514350" lvl="0" indent="-514350">
                  <a:buFont typeface="+mj-lt"/>
                  <a:buAutoNum type="arabicPeriod"/>
                </a:pPr>
                <a14:m>
                  <m:oMath xmlns:m="http://schemas.openxmlformats.org/officeDocument/2006/math">
                    <m:r>
                      <a:rPr lang="en-US" i="1">
                        <a:latin typeface="Cambria Math" panose="02040503050406030204" pitchFamily="18" charset="0"/>
                      </a:rPr>
                      <m:t>𝜇</m:t>
                    </m:r>
                  </m:oMath>
                </a14:m>
                <a:r>
                  <a:rPr lang="en-US" dirty="0"/>
                  <a:t>, the mean burning rate is the parameter of interest</a:t>
                </a:r>
                <a:endParaRPr lang="en-IN" dirty="0"/>
              </a:p>
              <a:p>
                <a:pPr marL="514350" lvl="0" indent="-514350">
                  <a:buFont typeface="+mj-lt"/>
                  <a:buAutoNum type="arabicPeriod"/>
                </a:pP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=50</m:t>
                    </m:r>
                  </m:oMath>
                </a14:m>
                <a:r>
                  <a:rPr lang="en-US" dirty="0"/>
                  <a:t> centimeters per second</a:t>
                </a:r>
                <a:endParaRPr lang="en-IN" dirty="0"/>
              </a:p>
              <a:p>
                <a:pPr marL="514350" lvl="0" indent="-514350">
                  <a:buFont typeface="+mj-lt"/>
                  <a:buAutoNum type="arabicPeriod"/>
                </a:pP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≠50</m:t>
                    </m:r>
                  </m:oMath>
                </a14:m>
                <a:r>
                  <a:rPr lang="en-US" dirty="0"/>
                  <a:t> centimeters per second</a:t>
                </a:r>
                <a:endParaRPr lang="en-IN" dirty="0"/>
              </a:p>
              <a:p>
                <a:pPr marL="514350" lvl="0" indent="-514350">
                  <a:buFont typeface="+mj-lt"/>
                  <a:buAutoNum type="arabicPeriod"/>
                </a:pP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=0.05</m:t>
                    </m:r>
                  </m:oMath>
                </a14:m>
                <a:endParaRPr lang="en-IN" dirty="0"/>
              </a:p>
              <a:p>
                <a:pPr marL="514350" lvl="0" indent="-514350">
                  <a:buFont typeface="+mj-lt"/>
                  <a:buAutoNum type="arabicPeriod"/>
                </a:pPr>
                <a:r>
                  <a:rPr lang="en-US" dirty="0"/>
                  <a:t>The test statistics</a:t>
                </a:r>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ctrlPr>
                            <a:rPr lang="en-IN" i="1">
                              <a:latin typeface="Cambria Math" panose="02040503050406030204" pitchFamily="18" charset="0"/>
                            </a:rPr>
                          </m:ctrlPr>
                        </m:fPr>
                        <m:num>
                          <m:acc>
                            <m:accPr>
                              <m:chr m:val="̅"/>
                              <m:ctrlPr>
                                <a:rPr lang="en-I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𝜎</m:t>
                          </m:r>
                          <m:r>
                            <m:rPr>
                              <m:lit/>
                            </m:rPr>
                            <a:rPr lang="en-US" i="1">
                              <a:latin typeface="Cambria Math" panose="02040503050406030204" pitchFamily="18" charset="0"/>
                            </a:rPr>
                            <m:t>/</m:t>
                          </m:r>
                          <m:rad>
                            <m:radPr>
                              <m:degHide m:val="on"/>
                              <m:ctrlPr>
                                <a:rPr lang="en-IN" i="1">
                                  <a:latin typeface="Cambria Math" panose="02040503050406030204" pitchFamily="18" charset="0"/>
                                </a:rPr>
                              </m:ctrlPr>
                            </m:radPr>
                            <m:deg/>
                            <m:e>
                              <m:r>
                                <a:rPr lang="en-US" i="1">
                                  <a:latin typeface="Cambria Math" panose="02040503050406030204" pitchFamily="18" charset="0"/>
                                </a:rPr>
                                <m:t>𝑛</m:t>
                              </m:r>
                            </m:e>
                          </m:rad>
                        </m:den>
                      </m:f>
                    </m:oMath>
                  </m:oMathPara>
                </a14:m>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EF2BA336-1524-3744-B691-7569941B8546}"/>
                  </a:ext>
                </a:extLst>
              </p:cNvPr>
              <p:cNvSpPr>
                <a:spLocks noGrp="1" noRot="1" noChangeAspect="1" noMove="1" noResize="1" noEditPoints="1" noAdjustHandles="1" noChangeArrowheads="1" noChangeShapeType="1" noTextEdit="1"/>
              </p:cNvSpPr>
              <p:nvPr>
                <p:ph idx="1"/>
              </p:nvPr>
            </p:nvSpPr>
            <p:spPr>
              <a:xfrm>
                <a:off x="935182" y="1618241"/>
                <a:ext cx="10515600" cy="4351338"/>
              </a:xfrm>
              <a:blipFill>
                <a:blip r:embed="rId2"/>
                <a:stretch>
                  <a:fillRect l="-1217" t="-2241"/>
                </a:stretch>
              </a:blipFill>
            </p:spPr>
            <p:txBody>
              <a:bodyPr/>
              <a:lstStyle/>
              <a:p>
                <a:r>
                  <a:rPr lang="en-IN">
                    <a:noFill/>
                  </a:rPr>
                  <a:t> </a:t>
                </a:r>
              </a:p>
            </p:txBody>
          </p:sp>
        </mc:Fallback>
      </mc:AlternateContent>
    </p:spTree>
    <p:extLst>
      <p:ext uri="{BB962C8B-B14F-4D97-AF65-F5344CB8AC3E}">
        <p14:creationId xmlns:p14="http://schemas.microsoft.com/office/powerpoint/2010/main" val="39617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D89A-B82D-7F47-AD63-2188D53AAA0C}"/>
              </a:ext>
            </a:extLst>
          </p:cNvPr>
          <p:cNvSpPr>
            <a:spLocks noGrp="1"/>
          </p:cNvSpPr>
          <p:nvPr>
            <p:ph type="title"/>
          </p:nvPr>
        </p:nvSpPr>
        <p:spPr/>
        <p:txBody>
          <a:bodyPr/>
          <a:lstStyle/>
          <a:p>
            <a:r>
              <a:rPr lang="en-IN" dirty="0"/>
              <a:t>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2BA336-1524-3744-B691-7569941B8546}"/>
                  </a:ext>
                </a:extLst>
              </p:cNvPr>
              <p:cNvSpPr>
                <a:spLocks noGrp="1"/>
              </p:cNvSpPr>
              <p:nvPr>
                <p:ph idx="1"/>
              </p:nvPr>
            </p:nvSpPr>
            <p:spPr/>
            <p:txBody>
              <a:bodyPr>
                <a:normAutofit lnSpcReduction="10000"/>
              </a:bodyPr>
              <a:lstStyle/>
              <a:p>
                <a:pPr marL="514350" lvl="0" indent="-514350">
                  <a:buFont typeface="+mj-lt"/>
                  <a:buAutoNum type="arabicPeriod" startAt="6"/>
                </a:pPr>
                <a:r>
                  <a:rPr lang="en-US" dirty="0"/>
                  <a:t>Since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=0.05</m:t>
                    </m:r>
                  </m:oMath>
                </a14:m>
                <a:r>
                  <a:rPr lang="en-US" dirty="0"/>
                  <a:t>, the boundaries of the critical region are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0.025</m:t>
                        </m:r>
                      </m:sub>
                    </m:sSub>
                    <m:r>
                      <a:rPr lang="en-US" i="1">
                        <a:latin typeface="Cambria Math" panose="02040503050406030204" pitchFamily="18" charset="0"/>
                      </a:rPr>
                      <m:t>=1.96</m:t>
                    </m:r>
                  </m:oMath>
                </a14:m>
                <a:r>
                  <a:rPr lang="en-US" dirty="0"/>
                  <a:t> and </a:t>
                </a:r>
                <a14:m>
                  <m:oMath xmlns:m="http://schemas.openxmlformats.org/officeDocument/2006/math">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0.025</m:t>
                        </m:r>
                      </m:sub>
                    </m:sSub>
                    <m:r>
                      <a:rPr lang="en-US" i="1">
                        <a:latin typeface="Cambria Math" panose="02040503050406030204" pitchFamily="18" charset="0"/>
                      </a:rPr>
                      <m:t>=−1.96</m:t>
                    </m:r>
                  </m:oMath>
                </a14:m>
                <a:r>
                  <a:rPr lang="en-US" dirty="0"/>
                  <a:t>. Hence reject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if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&gt;1.96</m:t>
                    </m:r>
                  </m:oMath>
                </a14:m>
                <a:r>
                  <a:rPr lang="en-US" dirty="0"/>
                  <a:t> or if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&lt;−1.96</m:t>
                    </m:r>
                  </m:oMath>
                </a14:m>
                <a:endParaRPr lang="en-IN" dirty="0"/>
              </a:p>
              <a:p>
                <a:pPr marL="514350" lvl="0" indent="-514350">
                  <a:buFont typeface="+mj-lt"/>
                  <a:buAutoNum type="arabicPeriod" startAt="6"/>
                </a:pPr>
                <a:r>
                  <a:rPr lang="en-US" dirty="0"/>
                  <a:t>Since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=51.3, </m:t>
                    </m:r>
                    <m:r>
                      <a:rPr lang="en-US" i="1">
                        <a:latin typeface="Cambria Math" panose="02040503050406030204" pitchFamily="18" charset="0"/>
                      </a:rPr>
                      <m:t>𝜎</m:t>
                    </m:r>
                    <m:r>
                      <a:rPr lang="en-US" i="1">
                        <a:latin typeface="Cambria Math" panose="02040503050406030204" pitchFamily="18" charset="0"/>
                      </a:rPr>
                      <m:t>=2</m:t>
                    </m:r>
                  </m:oMath>
                </a14:m>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rPr>
                            <m:t>51.3−50</m:t>
                          </m:r>
                        </m:num>
                        <m:den>
                          <m:r>
                            <a:rPr lang="en-US" i="1">
                              <a:latin typeface="Cambria Math" panose="02040503050406030204" pitchFamily="18" charset="0"/>
                            </a:rPr>
                            <m:t>2</m:t>
                          </m:r>
                          <m:r>
                            <m:rPr>
                              <m:lit/>
                            </m:rPr>
                            <a:rPr lang="en-US" i="1">
                              <a:latin typeface="Cambria Math" panose="02040503050406030204" pitchFamily="18" charset="0"/>
                            </a:rPr>
                            <m:t>/</m:t>
                          </m:r>
                          <m:rad>
                            <m:radPr>
                              <m:degHide m:val="on"/>
                              <m:ctrlPr>
                                <a:rPr lang="en-IN" i="1">
                                  <a:latin typeface="Cambria Math" panose="02040503050406030204" pitchFamily="18" charset="0"/>
                                </a:rPr>
                              </m:ctrlPr>
                            </m:radPr>
                            <m:deg/>
                            <m:e>
                              <m:r>
                                <a:rPr lang="en-US" i="1">
                                  <a:latin typeface="Cambria Math" panose="02040503050406030204" pitchFamily="18" charset="0"/>
                                </a:rPr>
                                <m:t>25</m:t>
                              </m:r>
                            </m:e>
                          </m:rad>
                        </m:den>
                      </m:f>
                      <m:r>
                        <a:rPr lang="en-US" i="1">
                          <a:latin typeface="Cambria Math" panose="02040503050406030204" pitchFamily="18" charset="0"/>
                        </a:rPr>
                        <m:t>=3.25</m:t>
                      </m:r>
                    </m:oMath>
                  </m:oMathPara>
                </a14:m>
                <a:endParaRPr lang="en-IN" dirty="0"/>
              </a:p>
              <a:p>
                <a:pPr marL="514350" lvl="0" indent="-514350">
                  <a:buFont typeface="+mj-lt"/>
                  <a:buAutoNum type="arabicPeriod" startAt="8"/>
                </a:pPr>
                <a:r>
                  <a:rPr lang="en-US" dirty="0"/>
                  <a:t>Conclusion: Since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0</m:t>
                        </m:r>
                      </m:sub>
                    </m:sSub>
                    <m:r>
                      <a:rPr lang="en-US" i="1">
                        <a:latin typeface="Cambria Math" panose="02040503050406030204" pitchFamily="18" charset="0"/>
                      </a:rPr>
                      <m:t>=3.25&gt;1.96</m:t>
                    </m:r>
                  </m:oMath>
                </a14:m>
                <a:r>
                  <a:rPr lang="en-US" dirty="0"/>
                  <a:t>, we reject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=50</m:t>
                    </m:r>
                  </m:oMath>
                </a14:m>
                <a:r>
                  <a:rPr lang="en-US" dirty="0"/>
                  <a:t> at </a:t>
                </a:r>
                <a14:m>
                  <m:oMath xmlns:m="http://schemas.openxmlformats.org/officeDocument/2006/math">
                    <m:r>
                      <a:rPr lang="en-US" i="1">
                        <a:latin typeface="Cambria Math" panose="02040503050406030204" pitchFamily="18" charset="0"/>
                      </a:rPr>
                      <m:t>0.05</m:t>
                    </m:r>
                  </m:oMath>
                </a14:m>
                <a:r>
                  <a:rPr lang="en-US" dirty="0"/>
                  <a:t> significance level. We conclude that the mean burning rate differs from </a:t>
                </a:r>
                <a14:m>
                  <m:oMath xmlns:m="http://schemas.openxmlformats.org/officeDocument/2006/math">
                    <m:r>
                      <a:rPr lang="en-US" i="1">
                        <a:latin typeface="Cambria Math" panose="02040503050406030204" pitchFamily="18" charset="0"/>
                      </a:rPr>
                      <m:t>50</m:t>
                    </m:r>
                  </m:oMath>
                </a14:m>
                <a:r>
                  <a:rPr lang="en-US" dirty="0"/>
                  <a:t> centimeters per second based on 25 measurements. We may also conclude that the mean burning rate exceeds </a:t>
                </a:r>
                <a14:m>
                  <m:oMath xmlns:m="http://schemas.openxmlformats.org/officeDocument/2006/math">
                    <m:r>
                      <a:rPr lang="en-US" i="1">
                        <a:latin typeface="Cambria Math" panose="02040503050406030204" pitchFamily="18" charset="0"/>
                      </a:rPr>
                      <m:t>50</m:t>
                    </m:r>
                  </m:oMath>
                </a14:m>
                <a:r>
                  <a:rPr lang="en-US" dirty="0"/>
                  <a:t> centimeters per second.</a:t>
                </a:r>
                <a:endParaRPr lang="en-IN" dirty="0"/>
              </a:p>
              <a:p>
                <a:pPr marL="0" indent="0">
                  <a:buNone/>
                </a:pPr>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EF2BA336-1524-3744-B691-7569941B8546}"/>
                  </a:ext>
                </a:extLst>
              </p:cNvPr>
              <p:cNvSpPr>
                <a:spLocks noGrp="1" noRot="1" noChangeAspect="1" noMove="1" noResize="1" noEditPoints="1" noAdjustHandles="1" noChangeArrowheads="1" noChangeShapeType="1" noTextEdit="1"/>
              </p:cNvSpPr>
              <p:nvPr>
                <p:ph idx="1"/>
              </p:nvPr>
            </p:nvSpPr>
            <p:spPr>
              <a:blipFill>
                <a:blip r:embed="rId2"/>
                <a:stretch>
                  <a:fillRect l="-1206" t="-3488" b="-2035"/>
                </a:stretch>
              </a:blipFill>
            </p:spPr>
            <p:txBody>
              <a:bodyPr/>
              <a:lstStyle/>
              <a:p>
                <a:r>
                  <a:rPr lang="en-US">
                    <a:noFill/>
                  </a:rPr>
                  <a:t> </a:t>
                </a:r>
              </a:p>
            </p:txBody>
          </p:sp>
        </mc:Fallback>
      </mc:AlternateContent>
    </p:spTree>
    <p:extLst>
      <p:ext uri="{BB962C8B-B14F-4D97-AF65-F5344CB8AC3E}">
        <p14:creationId xmlns:p14="http://schemas.microsoft.com/office/powerpoint/2010/main" val="420982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7FF0-A783-04CC-323E-FADA00272892}"/>
              </a:ext>
            </a:extLst>
          </p:cNvPr>
          <p:cNvSpPr>
            <a:spLocks noGrp="1"/>
          </p:cNvSpPr>
          <p:nvPr>
            <p:ph type="title"/>
          </p:nvPr>
        </p:nvSpPr>
        <p:spPr/>
        <p:txBody>
          <a:bodyPr/>
          <a:lstStyle/>
          <a:p>
            <a:r>
              <a:rPr lang="en-US" dirty="0"/>
              <a:t>P-value</a:t>
            </a:r>
            <a:endParaRPr lang="en-IN" dirty="0"/>
          </a:p>
        </p:txBody>
      </p:sp>
      <p:sp>
        <p:nvSpPr>
          <p:cNvPr id="3" name="Text Placeholder 2">
            <a:extLst>
              <a:ext uri="{FF2B5EF4-FFF2-40B4-BE49-F238E27FC236}">
                <a16:creationId xmlns:a16="http://schemas.microsoft.com/office/drawing/2014/main" id="{BED877D4-BB48-50F6-B70F-54BE0CEA850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5315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D89A-B82D-7F47-AD63-2188D53AAA0C}"/>
              </a:ext>
            </a:extLst>
          </p:cNvPr>
          <p:cNvSpPr>
            <a:spLocks noGrp="1"/>
          </p:cNvSpPr>
          <p:nvPr>
            <p:ph type="title"/>
          </p:nvPr>
        </p:nvSpPr>
        <p:spPr/>
        <p:txBody>
          <a:bodyPr/>
          <a:lstStyle/>
          <a:p>
            <a:r>
              <a:rPr lang="en-IN" dirty="0"/>
              <a:t>Hypothesis Testing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2BA336-1524-3744-B691-7569941B8546}"/>
                  </a:ext>
                </a:extLst>
              </p:cNvPr>
              <p:cNvSpPr>
                <a:spLocks noGrp="1"/>
              </p:cNvSpPr>
              <p:nvPr>
                <p:ph idx="1"/>
              </p:nvPr>
            </p:nvSpPr>
            <p:spPr/>
            <p:txBody>
              <a:bodyPr>
                <a:normAutofit/>
              </a:bodyPr>
              <a:lstStyle/>
              <a:p>
                <a:r>
                  <a:rPr lang="en-US" dirty="0"/>
                  <a:t>We can also use the standard errors to perform hypothesis tests on the coefficients. The null hypothesis is</a:t>
                </a:r>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rPr>
                        <m:t>𝑇h𝑒𝑟𝑒</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𝑟𝑒𝑙𝑎𝑡𝑖𝑜𝑛𝑠h𝑖𝑝</m:t>
                      </m:r>
                      <m:r>
                        <a:rPr lang="en-US" i="1">
                          <a:latin typeface="Cambria Math" panose="02040503050406030204" pitchFamily="18" charset="0"/>
                        </a:rPr>
                        <m:t> </m:t>
                      </m:r>
                      <m:r>
                        <a:rPr lang="en-US" i="1">
                          <a:latin typeface="Cambria Math" panose="02040503050406030204" pitchFamily="18" charset="0"/>
                        </a:rPr>
                        <m:t>𝑏𝑒𝑡𝑤𝑒𝑒𝑛</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𝑌</m:t>
                      </m:r>
                    </m:oMath>
                  </m:oMathPara>
                </a14:m>
                <a:endParaRPr lang="en-IN" dirty="0"/>
              </a:p>
              <a:p>
                <a:r>
                  <a:rPr lang="en-US" dirty="0"/>
                  <a:t>The alternative hypothesis</a:t>
                </a:r>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r>
                        <a:rPr lang="en-US" i="1">
                          <a:latin typeface="Cambria Math" panose="02040503050406030204" pitchFamily="18" charset="0"/>
                        </a:rPr>
                        <m:t> :</m:t>
                      </m:r>
                      <m:r>
                        <a:rPr lang="en-US" i="1">
                          <a:latin typeface="Cambria Math" panose="02040503050406030204" pitchFamily="18" charset="0"/>
                        </a:rPr>
                        <m:t>𝑇h𝑒𝑟𝑒</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𝑠𝑜𝑚𝑒</m:t>
                      </m:r>
                      <m:r>
                        <a:rPr lang="en-US" i="1">
                          <a:latin typeface="Cambria Math" panose="02040503050406030204" pitchFamily="18" charset="0"/>
                        </a:rPr>
                        <m:t> </m:t>
                      </m:r>
                      <m:r>
                        <a:rPr lang="en-US" i="1">
                          <a:latin typeface="Cambria Math" panose="02040503050406030204" pitchFamily="18" charset="0"/>
                        </a:rPr>
                        <m:t>𝑟𝑒𝑙𝑎𝑡𝑖𝑜𝑛𝑠h𝑖𝑝</m:t>
                      </m:r>
                      <m:r>
                        <a:rPr lang="en-US" i="1">
                          <a:latin typeface="Cambria Math" panose="02040503050406030204" pitchFamily="18" charset="0"/>
                        </a:rPr>
                        <m:t> </m:t>
                      </m:r>
                      <m:r>
                        <a:rPr lang="en-US" i="1">
                          <a:latin typeface="Cambria Math" panose="02040503050406030204" pitchFamily="18" charset="0"/>
                        </a:rPr>
                        <m:t>𝑏𝑒𝑡𝑤𝑒𝑒𝑛</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𝑌</m:t>
                      </m:r>
                    </m:oMath>
                  </m:oMathPara>
                </a14:m>
                <a:endParaRPr lang="en-IN" dirty="0"/>
              </a:p>
              <a:p>
                <a:r>
                  <a:rPr lang="en-US" dirty="0"/>
                  <a:t>This corresponds to testing</a:t>
                </a:r>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 </m:t>
                      </m:r>
                      <m:sSub>
                        <m:sSubPr>
                          <m:ctrlPr>
                            <a:rPr lang="en-I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=0</m:t>
                      </m:r>
                    </m:oMath>
                  </m:oMathPara>
                </a14:m>
                <a:endParaRPr lang="en-IN" dirty="0"/>
              </a:p>
              <a:p>
                <a:r>
                  <a:rPr lang="en-US" dirty="0"/>
                  <a:t>Versus</a:t>
                </a:r>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≠0</m:t>
                      </m:r>
                    </m:oMath>
                  </m:oMathPara>
                </a14:m>
                <a:endParaRPr lang="en-IN" dirty="0"/>
              </a:p>
            </p:txBody>
          </p:sp>
        </mc:Choice>
        <mc:Fallback xmlns="">
          <p:sp>
            <p:nvSpPr>
              <p:cNvPr id="3" name="Content Placeholder 2">
                <a:extLst>
                  <a:ext uri="{FF2B5EF4-FFF2-40B4-BE49-F238E27FC236}">
                    <a16:creationId xmlns:a16="http://schemas.microsoft.com/office/drawing/2014/main" id="{EF2BA336-1524-3744-B691-7569941B854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796056" y="274240"/>
            <a:ext cx="3557744" cy="1416448"/>
          </a:xfrm>
          <a:prstGeom prst="rect">
            <a:avLst/>
          </a:prstGeom>
        </p:spPr>
      </p:pic>
    </p:spTree>
    <p:extLst>
      <p:ext uri="{BB962C8B-B14F-4D97-AF65-F5344CB8AC3E}">
        <p14:creationId xmlns:p14="http://schemas.microsoft.com/office/powerpoint/2010/main" val="43697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089"/>
            <a:ext cx="10515600" cy="1325563"/>
          </a:xfrm>
        </p:spPr>
        <p:txBody>
          <a:bodyPr/>
          <a:lstStyle/>
          <a:p>
            <a:r>
              <a:rPr lang="en-US" dirty="0"/>
              <a:t>What is p-value?</a:t>
            </a:r>
            <a:endParaRPr lang="en-IN" dirty="0"/>
          </a:p>
        </p:txBody>
      </p:sp>
      <p:sp>
        <p:nvSpPr>
          <p:cNvPr id="3" name="Content Placeholder 2"/>
          <p:cNvSpPr>
            <a:spLocks noGrp="1"/>
          </p:cNvSpPr>
          <p:nvPr>
            <p:ph idx="1"/>
          </p:nvPr>
        </p:nvSpPr>
        <p:spPr>
          <a:xfrm>
            <a:off x="838200" y="1330036"/>
            <a:ext cx="10515600" cy="4846927"/>
          </a:xfrm>
        </p:spPr>
        <p:txBody>
          <a:bodyPr/>
          <a:lstStyle/>
          <a:p>
            <a:r>
              <a:rPr lang="en-US" dirty="0"/>
              <a:t>It is an alternative method for rejecting or Accepting the null hypothesis.</a:t>
            </a:r>
          </a:p>
          <a:p>
            <a:r>
              <a:rPr lang="en-US" dirty="0"/>
              <a:t>It overcomes the problem that if researcher wants to apply the results  of the study using different values of alpha(</a:t>
            </a:r>
            <a:r>
              <a:rPr lang="el-GR" dirty="0"/>
              <a:t>α</a:t>
            </a:r>
            <a:r>
              <a:rPr lang="en-US" dirty="0"/>
              <a:t>).</a:t>
            </a:r>
          </a:p>
          <a:p>
            <a:r>
              <a:rPr lang="en-US" dirty="0"/>
              <a:t>The steps followed are</a:t>
            </a:r>
          </a:p>
          <a:p>
            <a:pPr marL="514350" indent="-514350">
              <a:buAutoNum type="alphaLcPeriod"/>
            </a:pPr>
            <a:r>
              <a:rPr lang="en-US" dirty="0"/>
              <a:t>Probability of the event of interest</a:t>
            </a:r>
          </a:p>
          <a:p>
            <a:pPr marL="514350" indent="-514350">
              <a:buAutoNum type="alphaLcPeriod"/>
            </a:pPr>
            <a:r>
              <a:rPr lang="en-US" dirty="0"/>
              <a:t>Probability of events having same probability as above</a:t>
            </a:r>
          </a:p>
          <a:p>
            <a:pPr marL="514350" indent="-514350">
              <a:buAutoNum type="alphaLcPeriod"/>
            </a:pPr>
            <a:r>
              <a:rPr lang="en-US" dirty="0"/>
              <a:t>Probability of rarer events.</a:t>
            </a:r>
          </a:p>
          <a:p>
            <a:pPr marL="0" indent="0" algn="ctr">
              <a:buNone/>
            </a:pPr>
            <a:r>
              <a:rPr lang="en-US" dirty="0"/>
              <a:t> </a:t>
            </a:r>
            <a:r>
              <a:rPr lang="en-US" b="1" dirty="0"/>
              <a:t>P-value is computed assuming the null hypothesis is true.</a:t>
            </a:r>
            <a:endParaRPr lang="en-IN" b="1" dirty="0"/>
          </a:p>
        </p:txBody>
      </p:sp>
    </p:spTree>
    <p:extLst>
      <p:ext uri="{BB962C8B-B14F-4D97-AF65-F5344CB8AC3E}">
        <p14:creationId xmlns:p14="http://schemas.microsoft.com/office/powerpoint/2010/main" val="308693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a:bodyPr>
          <a:lstStyle/>
          <a:p>
            <a:r>
              <a:rPr lang="en-US" dirty="0"/>
              <a:t>P values are expressed as decimals although it may be easier to understand what they are if you convert them to a percentage. </a:t>
            </a:r>
          </a:p>
          <a:p>
            <a:r>
              <a:rPr lang="en-US" dirty="0"/>
              <a:t>For example, a p value of 0.0254 is 2.54%. This means there is a 2.54% chance your results could be random (i.e. happened by chance). That’s pretty tiny. </a:t>
            </a:r>
          </a:p>
          <a:p>
            <a:r>
              <a:rPr lang="en-US" dirty="0"/>
              <a:t>On the other hand, a large p-value of .9(90%) means your results have a 90% probability of being completely random and not due to anything in your experiment. </a:t>
            </a:r>
          </a:p>
          <a:p>
            <a:r>
              <a:rPr lang="en-US" b="1" dirty="0"/>
              <a:t>Therefore, the smaller the p-value, the more important (“significant“) your results</a:t>
            </a:r>
            <a:r>
              <a:rPr lang="en-US" dirty="0"/>
              <a:t>.</a:t>
            </a:r>
            <a:endParaRPr lang="en-IN" dirty="0"/>
          </a:p>
        </p:txBody>
      </p:sp>
    </p:spTree>
    <p:extLst>
      <p:ext uri="{BB962C8B-B14F-4D97-AF65-F5344CB8AC3E}">
        <p14:creationId xmlns:p14="http://schemas.microsoft.com/office/powerpoint/2010/main" val="149447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I Don’t Have an Alpha Level?</a:t>
            </a:r>
            <a:br>
              <a:rPr lang="en-US" dirty="0"/>
            </a:br>
            <a:endParaRPr lang="en-IN" dirty="0"/>
          </a:p>
        </p:txBody>
      </p:sp>
      <p:sp>
        <p:nvSpPr>
          <p:cNvPr id="3" name="Content Placeholder 2"/>
          <p:cNvSpPr>
            <a:spLocks noGrp="1"/>
          </p:cNvSpPr>
          <p:nvPr>
            <p:ph idx="1"/>
          </p:nvPr>
        </p:nvSpPr>
        <p:spPr/>
        <p:txBody>
          <a:bodyPr>
            <a:normAutofit lnSpcReduction="10000"/>
          </a:bodyPr>
          <a:lstStyle/>
          <a:p>
            <a:pPr fontAlgn="base"/>
            <a:r>
              <a:rPr lang="en-US" dirty="0"/>
              <a:t>In an ideal world, you’ll have an alpha level. But if you do not, you can still use the following rough guidelines in deciding whether to support or reject the null hypothesis:</a:t>
            </a:r>
          </a:p>
          <a:p>
            <a:pPr fontAlgn="base"/>
            <a:r>
              <a:rPr lang="en-US" dirty="0"/>
              <a:t>If p &gt; .10 → “not significant”</a:t>
            </a:r>
          </a:p>
          <a:p>
            <a:pPr fontAlgn="base"/>
            <a:r>
              <a:rPr lang="en-US" dirty="0"/>
              <a:t>If p ≤ .10 → “marginally significant”</a:t>
            </a:r>
          </a:p>
          <a:p>
            <a:pPr fontAlgn="base"/>
            <a:r>
              <a:rPr lang="en-US" dirty="0"/>
              <a:t>If p ≤ .05 → “significant”</a:t>
            </a:r>
          </a:p>
          <a:p>
            <a:pPr fontAlgn="base"/>
            <a:r>
              <a:rPr lang="en-US" dirty="0"/>
              <a:t>If p ≤ .01 → “highly significant.”</a:t>
            </a:r>
          </a:p>
          <a:p>
            <a:pPr fontAlgn="base"/>
            <a:r>
              <a:rPr lang="en-US" b="1" dirty="0"/>
              <a:t>When you perform a statistical test a </a:t>
            </a:r>
            <a:r>
              <a:rPr lang="en-US" b="1" i="1" dirty="0"/>
              <a:t>p</a:t>
            </a:r>
            <a:r>
              <a:rPr lang="en-US" b="1" dirty="0"/>
              <a:t>-value helps you determine the significance of your results in relation to the null hypothesis.</a:t>
            </a:r>
          </a:p>
          <a:p>
            <a:endParaRPr lang="en-IN" dirty="0"/>
          </a:p>
        </p:txBody>
      </p:sp>
    </p:spTree>
    <p:extLst>
      <p:ext uri="{BB962C8B-B14F-4D97-AF65-F5344CB8AC3E}">
        <p14:creationId xmlns:p14="http://schemas.microsoft.com/office/powerpoint/2010/main" val="109430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39F161-0E94-D2AF-CB81-344C3BB29D63}"/>
              </a:ext>
            </a:extLst>
          </p:cNvPr>
          <p:cNvPicPr>
            <a:picLocks noChangeAspect="1"/>
          </p:cNvPicPr>
          <p:nvPr/>
        </p:nvPicPr>
        <p:blipFill>
          <a:blip r:embed="rId2"/>
          <a:stretch>
            <a:fillRect/>
          </a:stretch>
        </p:blipFill>
        <p:spPr>
          <a:xfrm>
            <a:off x="614597" y="428702"/>
            <a:ext cx="10672997" cy="6000596"/>
          </a:xfrm>
          <a:prstGeom prst="rect">
            <a:avLst/>
          </a:prstGeom>
        </p:spPr>
      </p:pic>
    </p:spTree>
    <p:extLst>
      <p:ext uri="{BB962C8B-B14F-4D97-AF65-F5344CB8AC3E}">
        <p14:creationId xmlns:p14="http://schemas.microsoft.com/office/powerpoint/2010/main" val="21679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2358" y="414337"/>
            <a:ext cx="8735013" cy="5529263"/>
          </a:xfrm>
          <a:prstGeom prst="rect">
            <a:avLst/>
          </a:prstGeom>
        </p:spPr>
      </p:pic>
    </p:spTree>
    <p:extLst>
      <p:ext uri="{BB962C8B-B14F-4D97-AF65-F5344CB8AC3E}">
        <p14:creationId xmlns:p14="http://schemas.microsoft.com/office/powerpoint/2010/main" val="243941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127" y="3006436"/>
            <a:ext cx="8963891" cy="1690183"/>
          </a:xfrm>
        </p:spPr>
      </p:pic>
    </p:spTree>
    <p:extLst>
      <p:ext uri="{BB962C8B-B14F-4D97-AF65-F5344CB8AC3E}">
        <p14:creationId xmlns:p14="http://schemas.microsoft.com/office/powerpoint/2010/main" val="127619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873" y="332509"/>
            <a:ext cx="10848109" cy="6054435"/>
          </a:xfrm>
        </p:spPr>
        <p:txBody>
          <a:bodyPr>
            <a:normAutofit fontScale="85000" lnSpcReduction="20000"/>
          </a:bodyPr>
          <a:lstStyle/>
          <a:p>
            <a:pPr fontAlgn="base"/>
            <a:r>
              <a:rPr lang="en-US" dirty="0"/>
              <a:t>The coefficient for the predictor variable ‘hours studied’ is 5.487. This tells us that each additional hour studied is associated with an average increase of 5.487 in exam score.</a:t>
            </a:r>
          </a:p>
          <a:p>
            <a:pPr fontAlgn="base"/>
            <a:endParaRPr lang="en-US" dirty="0"/>
          </a:p>
          <a:p>
            <a:pPr fontAlgn="base"/>
            <a:r>
              <a:rPr lang="en-US" dirty="0"/>
              <a:t>The standard error is 0.419, which is a measure of the variability around this estimate for the regression slope.</a:t>
            </a:r>
          </a:p>
          <a:p>
            <a:pPr fontAlgn="base"/>
            <a:endParaRPr lang="en-US" dirty="0"/>
          </a:p>
          <a:p>
            <a:pPr fontAlgn="base"/>
            <a:r>
              <a:rPr lang="en-US" dirty="0"/>
              <a:t>We can use this value to calculate the t-statistic for the predictor variable ‘hours studied’:</a:t>
            </a:r>
          </a:p>
          <a:p>
            <a:pPr fontAlgn="base"/>
            <a:r>
              <a:rPr lang="en-US" dirty="0"/>
              <a:t>t-statistic = coefficient estimate / standard error</a:t>
            </a:r>
          </a:p>
          <a:p>
            <a:pPr fontAlgn="base"/>
            <a:r>
              <a:rPr lang="en-US" dirty="0"/>
              <a:t>t-statistic = 5.487 / .419</a:t>
            </a:r>
          </a:p>
          <a:p>
            <a:pPr fontAlgn="base"/>
            <a:r>
              <a:rPr lang="en-US" dirty="0"/>
              <a:t>t-statistic = 13.112</a:t>
            </a:r>
          </a:p>
          <a:p>
            <a:pPr fontAlgn="base"/>
            <a:endParaRPr lang="en-US" dirty="0"/>
          </a:p>
          <a:p>
            <a:pPr fontAlgn="base"/>
            <a:r>
              <a:rPr lang="en-US" dirty="0"/>
              <a:t>The p-value that corresponds to this test statistic is 0.000, which indicates that ‘hours studied’ has a statistically significant relationship with final exam score.</a:t>
            </a:r>
          </a:p>
          <a:p>
            <a:pPr fontAlgn="base"/>
            <a:r>
              <a:rPr lang="en-US" dirty="0"/>
              <a:t>Since the standard error of the regression slope was small relative to the coefficient estimate of the regression slope, the predictor variable was statistically significant.</a:t>
            </a:r>
          </a:p>
          <a:p>
            <a:pPr fontAlgn="base"/>
            <a:endParaRPr lang="en-US" dirty="0"/>
          </a:p>
          <a:p>
            <a:endParaRPr lang="en-IN" dirty="0"/>
          </a:p>
        </p:txBody>
      </p:sp>
    </p:spTree>
    <p:extLst>
      <p:ext uri="{BB962C8B-B14F-4D97-AF65-F5344CB8AC3E}">
        <p14:creationId xmlns:p14="http://schemas.microsoft.com/office/powerpoint/2010/main" val="652294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52A4-AB62-FA17-72B1-715489F21324}"/>
              </a:ext>
            </a:extLst>
          </p:cNvPr>
          <p:cNvSpPr>
            <a:spLocks noGrp="1"/>
          </p:cNvSpPr>
          <p:nvPr>
            <p:ph type="title"/>
          </p:nvPr>
        </p:nvSpPr>
        <p:spPr/>
        <p:txBody>
          <a:bodyPr/>
          <a:lstStyle/>
          <a:p>
            <a:r>
              <a:rPr lang="en-US" dirty="0"/>
              <a:t>Tests</a:t>
            </a:r>
            <a:endParaRPr lang="en-IN" dirty="0"/>
          </a:p>
        </p:txBody>
      </p:sp>
      <p:sp>
        <p:nvSpPr>
          <p:cNvPr id="3" name="Text Placeholder 2">
            <a:extLst>
              <a:ext uri="{FF2B5EF4-FFF2-40B4-BE49-F238E27FC236}">
                <a16:creationId xmlns:a16="http://schemas.microsoft.com/office/drawing/2014/main" id="{AF91444D-70A9-A274-9BFA-A4230A3E611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4055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C705E-4AA6-6343-CE89-4B01409D35A2}"/>
              </a:ext>
            </a:extLst>
          </p:cNvPr>
          <p:cNvPicPr>
            <a:picLocks noChangeAspect="1"/>
          </p:cNvPicPr>
          <p:nvPr/>
        </p:nvPicPr>
        <p:blipFill>
          <a:blip r:embed="rId2"/>
          <a:stretch>
            <a:fillRect/>
          </a:stretch>
        </p:blipFill>
        <p:spPr>
          <a:xfrm>
            <a:off x="615933" y="689548"/>
            <a:ext cx="11036138" cy="5441429"/>
          </a:xfrm>
          <a:prstGeom prst="rect">
            <a:avLst/>
          </a:prstGeom>
        </p:spPr>
      </p:pic>
    </p:spTree>
    <p:extLst>
      <p:ext uri="{BB962C8B-B14F-4D97-AF65-F5344CB8AC3E}">
        <p14:creationId xmlns:p14="http://schemas.microsoft.com/office/powerpoint/2010/main" val="28272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D4204C-BB47-DD4F-D2B7-08F73C4A98D5}"/>
              </a:ext>
            </a:extLst>
          </p:cNvPr>
          <p:cNvPicPr>
            <a:picLocks noChangeAspect="1"/>
          </p:cNvPicPr>
          <p:nvPr/>
        </p:nvPicPr>
        <p:blipFill>
          <a:blip r:embed="rId2"/>
          <a:stretch>
            <a:fillRect/>
          </a:stretch>
        </p:blipFill>
        <p:spPr>
          <a:xfrm>
            <a:off x="1219200" y="676275"/>
            <a:ext cx="9753600" cy="5505450"/>
          </a:xfrm>
          <a:prstGeom prst="rect">
            <a:avLst/>
          </a:prstGeom>
        </p:spPr>
      </p:pic>
    </p:spTree>
    <p:extLst>
      <p:ext uri="{BB962C8B-B14F-4D97-AF65-F5344CB8AC3E}">
        <p14:creationId xmlns:p14="http://schemas.microsoft.com/office/powerpoint/2010/main" val="45430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8A118-D656-CE1C-5D93-30274697E57F}"/>
              </a:ext>
            </a:extLst>
          </p:cNvPr>
          <p:cNvPicPr>
            <a:picLocks noChangeAspect="1"/>
          </p:cNvPicPr>
          <p:nvPr/>
        </p:nvPicPr>
        <p:blipFill>
          <a:blip r:embed="rId2"/>
          <a:stretch>
            <a:fillRect/>
          </a:stretch>
        </p:blipFill>
        <p:spPr>
          <a:xfrm>
            <a:off x="404735" y="1394085"/>
            <a:ext cx="11445522" cy="4047553"/>
          </a:xfrm>
          <a:prstGeom prst="rect">
            <a:avLst/>
          </a:prstGeom>
        </p:spPr>
      </p:pic>
    </p:spTree>
    <p:extLst>
      <p:ext uri="{BB962C8B-B14F-4D97-AF65-F5344CB8AC3E}">
        <p14:creationId xmlns:p14="http://schemas.microsoft.com/office/powerpoint/2010/main" val="2752435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FAC9-3B14-DEB4-C426-5A51C9E75F4F}"/>
              </a:ext>
            </a:extLst>
          </p:cNvPr>
          <p:cNvPicPr>
            <a:picLocks noChangeAspect="1"/>
          </p:cNvPicPr>
          <p:nvPr/>
        </p:nvPicPr>
        <p:blipFill>
          <a:blip r:embed="rId2"/>
          <a:stretch>
            <a:fillRect/>
          </a:stretch>
        </p:blipFill>
        <p:spPr>
          <a:xfrm>
            <a:off x="2333469" y="682052"/>
            <a:ext cx="7425127" cy="5568845"/>
          </a:xfrm>
          <a:prstGeom prst="rect">
            <a:avLst/>
          </a:prstGeom>
        </p:spPr>
      </p:pic>
    </p:spTree>
    <p:extLst>
      <p:ext uri="{BB962C8B-B14F-4D97-AF65-F5344CB8AC3E}">
        <p14:creationId xmlns:p14="http://schemas.microsoft.com/office/powerpoint/2010/main" val="17571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4AAC-EA20-2839-2AC9-EED3EC9828ED}"/>
              </a:ext>
            </a:extLst>
          </p:cNvPr>
          <p:cNvSpPr>
            <a:spLocks noGrp="1"/>
          </p:cNvSpPr>
          <p:nvPr>
            <p:ph type="title"/>
          </p:nvPr>
        </p:nvSpPr>
        <p:spPr/>
        <p:txBody>
          <a:bodyPr/>
          <a:lstStyle/>
          <a:p>
            <a:r>
              <a:rPr lang="en-US" dirty="0"/>
              <a:t>Chi Square</a:t>
            </a:r>
            <a:endParaRPr lang="en-IN" dirty="0"/>
          </a:p>
        </p:txBody>
      </p:sp>
      <p:sp>
        <p:nvSpPr>
          <p:cNvPr id="3" name="Text Placeholder 2">
            <a:extLst>
              <a:ext uri="{FF2B5EF4-FFF2-40B4-BE49-F238E27FC236}">
                <a16:creationId xmlns:a16="http://schemas.microsoft.com/office/drawing/2014/main" id="{4C6923AA-89E7-3905-3366-3E4527A34441}"/>
              </a:ext>
            </a:extLst>
          </p:cNvPr>
          <p:cNvSpPr>
            <a:spLocks noGrp="1"/>
          </p:cNvSpPr>
          <p:nvPr>
            <p:ph type="body" idx="1"/>
          </p:nvPr>
        </p:nvSpPr>
        <p:spPr/>
        <p:txBody>
          <a:bodyPr>
            <a:normAutofit/>
          </a:bodyPr>
          <a:lstStyle/>
          <a:p>
            <a:r>
              <a:rPr lang="en-US" dirty="0"/>
              <a:t>The value of the chi-square random variable χ2  with </a:t>
            </a:r>
            <a:r>
              <a:rPr lang="en-US" dirty="0" err="1"/>
              <a:t>df</a:t>
            </a:r>
            <a:r>
              <a:rPr lang="en-US" dirty="0"/>
              <a:t>=k  that cuts off a right tail of area c is denoted χ2c  and is called a critical value</a:t>
            </a:r>
            <a:endParaRPr lang="en-IN" dirty="0"/>
          </a:p>
        </p:txBody>
      </p:sp>
      <p:pic>
        <p:nvPicPr>
          <p:cNvPr id="6" name="Picture 5">
            <a:extLst>
              <a:ext uri="{FF2B5EF4-FFF2-40B4-BE49-F238E27FC236}">
                <a16:creationId xmlns:a16="http://schemas.microsoft.com/office/drawing/2014/main" id="{D0426D89-AEBF-DCA1-C145-CB8AC2C8D2D3}"/>
              </a:ext>
            </a:extLst>
          </p:cNvPr>
          <p:cNvPicPr>
            <a:picLocks noChangeAspect="1"/>
          </p:cNvPicPr>
          <p:nvPr/>
        </p:nvPicPr>
        <p:blipFill>
          <a:blip r:embed="rId2"/>
          <a:stretch>
            <a:fillRect/>
          </a:stretch>
        </p:blipFill>
        <p:spPr>
          <a:xfrm>
            <a:off x="6541879" y="483537"/>
            <a:ext cx="4924425" cy="3276600"/>
          </a:xfrm>
          <a:prstGeom prst="rect">
            <a:avLst/>
          </a:prstGeom>
        </p:spPr>
      </p:pic>
    </p:spTree>
    <p:extLst>
      <p:ext uri="{BB962C8B-B14F-4D97-AF65-F5344CB8AC3E}">
        <p14:creationId xmlns:p14="http://schemas.microsoft.com/office/powerpoint/2010/main" val="129925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25135-B9F7-0C5B-A74A-CA62B71303A3}"/>
              </a:ext>
            </a:extLst>
          </p:cNvPr>
          <p:cNvPicPr>
            <a:picLocks noChangeAspect="1"/>
          </p:cNvPicPr>
          <p:nvPr/>
        </p:nvPicPr>
        <p:blipFill>
          <a:blip r:embed="rId2"/>
          <a:stretch>
            <a:fillRect/>
          </a:stretch>
        </p:blipFill>
        <p:spPr>
          <a:xfrm>
            <a:off x="1219200" y="1743075"/>
            <a:ext cx="9753600" cy="3371850"/>
          </a:xfrm>
          <a:prstGeom prst="rect">
            <a:avLst/>
          </a:prstGeom>
        </p:spPr>
      </p:pic>
    </p:spTree>
    <p:extLst>
      <p:ext uri="{BB962C8B-B14F-4D97-AF65-F5344CB8AC3E}">
        <p14:creationId xmlns:p14="http://schemas.microsoft.com/office/powerpoint/2010/main" val="74620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9410-7D1F-0CC9-84B3-6E2109C54995}"/>
              </a:ext>
            </a:extLst>
          </p:cNvPr>
          <p:cNvSpPr>
            <a:spLocks noGrp="1"/>
          </p:cNvSpPr>
          <p:nvPr>
            <p:ph type="title"/>
          </p:nvPr>
        </p:nvSpPr>
        <p:spPr/>
        <p:txBody>
          <a:bodyPr/>
          <a:lstStyle/>
          <a:p>
            <a:r>
              <a:rPr lang="en-US" dirty="0"/>
              <a:t>Hypothesis Testing</a:t>
            </a:r>
            <a:endParaRPr lang="en-IN" dirty="0"/>
          </a:p>
        </p:txBody>
      </p:sp>
      <p:sp>
        <p:nvSpPr>
          <p:cNvPr id="3" name="Text Placeholder 2">
            <a:extLst>
              <a:ext uri="{FF2B5EF4-FFF2-40B4-BE49-F238E27FC236}">
                <a16:creationId xmlns:a16="http://schemas.microsoft.com/office/drawing/2014/main" id="{9C00D381-1DB9-3FBA-5D64-D876858C40F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9325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511C-B31B-4B2B-4212-20D1EC34F280}"/>
              </a:ext>
            </a:extLst>
          </p:cNvPr>
          <p:cNvSpPr>
            <a:spLocks noGrp="1"/>
          </p:cNvSpPr>
          <p:nvPr>
            <p:ph type="title"/>
          </p:nvPr>
        </p:nvSpPr>
        <p:spPr/>
        <p:txBody>
          <a:bodyPr/>
          <a:lstStyle/>
          <a:p>
            <a:r>
              <a:rPr lang="en-US" dirty="0"/>
              <a:t>Uses</a:t>
            </a:r>
            <a:endParaRPr lang="en-IN" dirty="0"/>
          </a:p>
        </p:txBody>
      </p:sp>
      <p:sp>
        <p:nvSpPr>
          <p:cNvPr id="3" name="Content Placeholder 2">
            <a:extLst>
              <a:ext uri="{FF2B5EF4-FFF2-40B4-BE49-F238E27FC236}">
                <a16:creationId xmlns:a16="http://schemas.microsoft.com/office/drawing/2014/main" id="{3EB44D04-6C4C-F4E9-52F3-B147B0885B91}"/>
              </a:ext>
            </a:extLst>
          </p:cNvPr>
          <p:cNvSpPr>
            <a:spLocks noGrp="1"/>
          </p:cNvSpPr>
          <p:nvPr>
            <p:ph idx="1"/>
          </p:nvPr>
        </p:nvSpPr>
        <p:spPr>
          <a:xfrm>
            <a:off x="584616" y="1690688"/>
            <a:ext cx="11212642" cy="4590191"/>
          </a:xfrm>
        </p:spPr>
        <p:txBody>
          <a:bodyPr>
            <a:normAutofit/>
          </a:bodyPr>
          <a:lstStyle/>
          <a:p>
            <a:r>
              <a:rPr lang="en-US" b="1" dirty="0"/>
              <a:t>Chi-square goodness of fit test: </a:t>
            </a:r>
          </a:p>
          <a:p>
            <a:pPr lvl="1"/>
            <a:r>
              <a:rPr lang="en-US" dirty="0"/>
              <a:t>Compares observed frequencies to expected frequencies</a:t>
            </a:r>
          </a:p>
          <a:p>
            <a:r>
              <a:rPr lang="en-US" b="1" dirty="0"/>
              <a:t>Chi-square test of independence: </a:t>
            </a:r>
          </a:p>
          <a:p>
            <a:pPr lvl="1"/>
            <a:r>
              <a:rPr lang="en-US" dirty="0"/>
              <a:t>Determines if there's a relationship between two categorical variables</a:t>
            </a:r>
          </a:p>
          <a:p>
            <a:pPr lvl="1"/>
            <a:endParaRPr lang="en-US" b="1" dirty="0"/>
          </a:p>
          <a:p>
            <a:r>
              <a:rPr lang="en-US" b="1" dirty="0"/>
              <a:t>Machine learning </a:t>
            </a:r>
          </a:p>
          <a:p>
            <a:pPr lvl="1"/>
            <a:r>
              <a:rPr lang="en-US" dirty="0"/>
              <a:t>Used to eliminate irrelevant features and improve model performance</a:t>
            </a:r>
          </a:p>
          <a:p>
            <a:pPr lvl="1"/>
            <a:r>
              <a:rPr lang="en-US" dirty="0"/>
              <a:t>Used to compare observed and expected class frequencies in a confusion matrix</a:t>
            </a:r>
          </a:p>
          <a:p>
            <a:pPr lvl="1"/>
            <a:r>
              <a:rPr lang="en-US" dirty="0"/>
              <a:t>Used to determine the optimal number of bins when converting continuous variables to categorical variables</a:t>
            </a:r>
            <a:endParaRPr lang="en-IN" dirty="0"/>
          </a:p>
          <a:p>
            <a:pPr lvl="1"/>
            <a:endParaRPr lang="en-US" dirty="0"/>
          </a:p>
        </p:txBody>
      </p:sp>
      <p:pic>
        <p:nvPicPr>
          <p:cNvPr id="5" name="Picture 4">
            <a:extLst>
              <a:ext uri="{FF2B5EF4-FFF2-40B4-BE49-F238E27FC236}">
                <a16:creationId xmlns:a16="http://schemas.microsoft.com/office/drawing/2014/main" id="{5FCD8121-294F-E908-6E73-65F5E71858BA}"/>
              </a:ext>
            </a:extLst>
          </p:cNvPr>
          <p:cNvPicPr>
            <a:picLocks noChangeAspect="1"/>
          </p:cNvPicPr>
          <p:nvPr/>
        </p:nvPicPr>
        <p:blipFill>
          <a:blip r:embed="rId2"/>
          <a:stretch>
            <a:fillRect/>
          </a:stretch>
        </p:blipFill>
        <p:spPr>
          <a:xfrm>
            <a:off x="5876144" y="240295"/>
            <a:ext cx="6142843" cy="1450393"/>
          </a:xfrm>
          <a:prstGeom prst="rect">
            <a:avLst/>
          </a:prstGeom>
        </p:spPr>
      </p:pic>
    </p:spTree>
    <p:extLst>
      <p:ext uri="{BB962C8B-B14F-4D97-AF65-F5344CB8AC3E}">
        <p14:creationId xmlns:p14="http://schemas.microsoft.com/office/powerpoint/2010/main" val="3031502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3992-C756-1EB3-0DDB-A1ECC4CFD79B}"/>
              </a:ext>
            </a:extLst>
          </p:cNvPr>
          <p:cNvSpPr>
            <a:spLocks noGrp="1"/>
          </p:cNvSpPr>
          <p:nvPr>
            <p:ph type="title"/>
          </p:nvPr>
        </p:nvSpPr>
        <p:spPr/>
        <p:txBody>
          <a:bodyPr/>
          <a:lstStyle/>
          <a:p>
            <a:r>
              <a:rPr lang="en-US" dirty="0"/>
              <a:t>Properties</a:t>
            </a:r>
            <a:endParaRPr lang="en-IN" dirty="0"/>
          </a:p>
        </p:txBody>
      </p:sp>
      <p:sp>
        <p:nvSpPr>
          <p:cNvPr id="3" name="Content Placeholder 2">
            <a:extLst>
              <a:ext uri="{FF2B5EF4-FFF2-40B4-BE49-F238E27FC236}">
                <a16:creationId xmlns:a16="http://schemas.microsoft.com/office/drawing/2014/main" id="{43EAAC2F-7718-4A01-64E7-377F6DC35CE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A chi-square distribution is a non-symmetrical distribution (skewed to the right).</a:t>
            </a:r>
          </a:p>
          <a:p>
            <a:pPr algn="l">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A chi-square distribution is defined by one parameter: Degrees of freedom (</a:t>
            </a:r>
            <a:r>
              <a:rPr lang="en-US" b="0" i="0" dirty="0" err="1">
                <a:effectLst/>
                <a:latin typeface="Calibri" panose="020F0502020204030204" pitchFamily="34" charset="0"/>
                <a:ea typeface="Calibri" panose="020F0502020204030204" pitchFamily="34" charset="0"/>
                <a:cs typeface="Calibri" panose="020F0502020204030204" pitchFamily="34" charset="0"/>
              </a:rPr>
              <a:t>df</a:t>
            </a:r>
            <a:r>
              <a:rPr lang="en-US" b="0" i="0" dirty="0">
                <a:effectLst/>
                <a:latin typeface="Calibri" panose="020F0502020204030204" pitchFamily="34" charset="0"/>
                <a:ea typeface="Calibri" panose="020F0502020204030204" pitchFamily="34" charset="0"/>
                <a:cs typeface="Calibri" panose="020F0502020204030204" pitchFamily="34" charset="0"/>
              </a:rPr>
              <a:t>), v=n–1v=n–1.</a:t>
            </a:r>
          </a:p>
          <a:p>
            <a:pPr algn="l">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A chi-square distribution is the sum of the squares of kk independent standard normally distributed random variables. Hence, it is a non-negative distribution.</a:t>
            </a:r>
          </a:p>
          <a:p>
            <a:pPr algn="l">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For each degree of freedom, there are different chi-square distributions.</a:t>
            </a:r>
          </a:p>
          <a:p>
            <a:pPr algn="l">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The shape of a chi-square distribution changes with the change in the degrees of freedom. The more the degrees of free increase, the more the distribution assumes the shape of a standard normal distribution.</a:t>
            </a:r>
          </a:p>
          <a:p>
            <a:endParaRPr lang="en-IN" dirty="0"/>
          </a:p>
        </p:txBody>
      </p:sp>
    </p:spTree>
    <p:extLst>
      <p:ext uri="{BB962C8B-B14F-4D97-AF65-F5344CB8AC3E}">
        <p14:creationId xmlns:p14="http://schemas.microsoft.com/office/powerpoint/2010/main" val="165501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30BF-A3B7-C8B1-AB28-D750B43EF6DB}"/>
              </a:ext>
            </a:extLst>
          </p:cNvPr>
          <p:cNvSpPr>
            <a:spLocks noGrp="1"/>
          </p:cNvSpPr>
          <p:nvPr>
            <p:ph type="title"/>
          </p:nvPr>
        </p:nvSpPr>
        <p:spPr/>
        <p:txBody>
          <a:bodyPr/>
          <a:lstStyle/>
          <a:p>
            <a:r>
              <a:rPr lang="en-US" dirty="0"/>
              <a:t>Goodness of Fit</a:t>
            </a:r>
            <a:endParaRPr lang="en-IN" dirty="0"/>
          </a:p>
        </p:txBody>
      </p:sp>
      <p:pic>
        <p:nvPicPr>
          <p:cNvPr id="4" name="Content Placeholder 3">
            <a:extLst>
              <a:ext uri="{FF2B5EF4-FFF2-40B4-BE49-F238E27FC236}">
                <a16:creationId xmlns:a16="http://schemas.microsoft.com/office/drawing/2014/main" id="{A145889D-FB02-AF2F-DF9F-8548AE4F9658}"/>
              </a:ext>
            </a:extLst>
          </p:cNvPr>
          <p:cNvPicPr>
            <a:picLocks noGrp="1" noChangeAspect="1"/>
          </p:cNvPicPr>
          <p:nvPr>
            <p:ph idx="1"/>
          </p:nvPr>
        </p:nvPicPr>
        <p:blipFill>
          <a:blip r:embed="rId2"/>
          <a:stretch>
            <a:fillRect/>
          </a:stretch>
        </p:blipFill>
        <p:spPr>
          <a:xfrm>
            <a:off x="5185904" y="365125"/>
            <a:ext cx="6421480" cy="2408055"/>
          </a:xfrm>
          <a:prstGeom prst="rect">
            <a:avLst/>
          </a:prstGeom>
        </p:spPr>
      </p:pic>
      <p:sp>
        <p:nvSpPr>
          <p:cNvPr id="6" name="TextBox 5">
            <a:extLst>
              <a:ext uri="{FF2B5EF4-FFF2-40B4-BE49-F238E27FC236}">
                <a16:creationId xmlns:a16="http://schemas.microsoft.com/office/drawing/2014/main" id="{3C7C004F-FA8B-4966-DCA9-C2FB9ADB94BF}"/>
              </a:ext>
            </a:extLst>
          </p:cNvPr>
          <p:cNvSpPr txBox="1"/>
          <p:nvPr/>
        </p:nvSpPr>
        <p:spPr>
          <a:xfrm>
            <a:off x="838200" y="3623155"/>
            <a:ext cx="10769184" cy="2062103"/>
          </a:xfrm>
          <a:prstGeom prst="rect">
            <a:avLst/>
          </a:prstGeom>
          <a:noFill/>
        </p:spPr>
        <p:txBody>
          <a:bodyPr wrap="square">
            <a:spAutoFit/>
          </a:bodyPr>
          <a:lstStyle/>
          <a:p>
            <a:pPr marL="457200" indent="-457200">
              <a:buFont typeface="Wingdings" panose="05000000000000000000" pitchFamily="2" charset="2"/>
              <a:buChar char="§"/>
            </a:pPr>
            <a:r>
              <a:rPr lang="en-US" sz="3200" dirty="0"/>
              <a:t>It needs only ‘One Categorical Column’</a:t>
            </a:r>
          </a:p>
          <a:p>
            <a:endParaRPr lang="en-US" sz="3200" dirty="0"/>
          </a:p>
          <a:p>
            <a:pPr marL="457200" indent="-457200">
              <a:buFont typeface="Wingdings" panose="05000000000000000000" pitchFamily="2" charset="2"/>
              <a:buChar char="§"/>
            </a:pPr>
            <a:r>
              <a:rPr lang="en-US" sz="3200" dirty="0"/>
              <a:t>Here we verify whether the particular categorical column values follow any particular distribution or not.</a:t>
            </a:r>
            <a:endParaRPr lang="en-IN" sz="3200" dirty="0"/>
          </a:p>
        </p:txBody>
      </p:sp>
    </p:spTree>
    <p:extLst>
      <p:ext uri="{BB962C8B-B14F-4D97-AF65-F5344CB8AC3E}">
        <p14:creationId xmlns:p14="http://schemas.microsoft.com/office/powerpoint/2010/main" val="258189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15C5-5C01-6989-A63D-7564C8027829}"/>
              </a:ext>
            </a:extLst>
          </p:cNvPr>
          <p:cNvSpPr>
            <a:spLocks noGrp="1"/>
          </p:cNvSpPr>
          <p:nvPr>
            <p:ph type="title"/>
          </p:nvPr>
        </p:nvSpPr>
        <p:spPr>
          <a:xfrm>
            <a:off x="394741" y="85518"/>
            <a:ext cx="10515600" cy="1325563"/>
          </a:xfrm>
        </p:spPr>
        <p:txBody>
          <a:bodyPr/>
          <a:lstStyle/>
          <a:p>
            <a:r>
              <a:rPr lang="en-US" dirty="0"/>
              <a:t>Test for Independence</a:t>
            </a:r>
            <a:endParaRPr lang="en-IN" dirty="0"/>
          </a:p>
        </p:txBody>
      </p:sp>
      <p:pic>
        <p:nvPicPr>
          <p:cNvPr id="4" name="Content Placeholder 3">
            <a:extLst>
              <a:ext uri="{FF2B5EF4-FFF2-40B4-BE49-F238E27FC236}">
                <a16:creationId xmlns:a16="http://schemas.microsoft.com/office/drawing/2014/main" id="{3517D994-AEF7-92B2-6555-794C2B5FCBE2}"/>
              </a:ext>
            </a:extLst>
          </p:cNvPr>
          <p:cNvPicPr>
            <a:picLocks noGrp="1" noChangeAspect="1"/>
          </p:cNvPicPr>
          <p:nvPr>
            <p:ph idx="1"/>
          </p:nvPr>
        </p:nvPicPr>
        <p:blipFill>
          <a:blip r:embed="rId2"/>
          <a:stretch>
            <a:fillRect/>
          </a:stretch>
        </p:blipFill>
        <p:spPr>
          <a:xfrm>
            <a:off x="1702292" y="1200284"/>
            <a:ext cx="9857813" cy="3600840"/>
          </a:xfrm>
          <a:prstGeom prst="rect">
            <a:avLst/>
          </a:prstGeom>
        </p:spPr>
      </p:pic>
      <p:sp>
        <p:nvSpPr>
          <p:cNvPr id="6" name="TextBox 5">
            <a:extLst>
              <a:ext uri="{FF2B5EF4-FFF2-40B4-BE49-F238E27FC236}">
                <a16:creationId xmlns:a16="http://schemas.microsoft.com/office/drawing/2014/main" id="{78622026-A63B-B987-000E-241AF4D5F337}"/>
              </a:ext>
            </a:extLst>
          </p:cNvPr>
          <p:cNvSpPr txBox="1"/>
          <p:nvPr/>
        </p:nvSpPr>
        <p:spPr>
          <a:xfrm>
            <a:off x="394741" y="5060518"/>
            <a:ext cx="10959059" cy="1569660"/>
          </a:xfrm>
          <a:prstGeom prst="rect">
            <a:avLst/>
          </a:prstGeom>
          <a:noFill/>
        </p:spPr>
        <p:txBody>
          <a:bodyPr wrap="square">
            <a:spAutoFit/>
          </a:bodyPr>
          <a:lstStyle/>
          <a:p>
            <a:pPr marL="285750" indent="-285750">
              <a:buFont typeface="Wingdings" panose="05000000000000000000" pitchFamily="2" charset="2"/>
              <a:buChar char="§"/>
            </a:pPr>
            <a:r>
              <a:rPr lang="en-US" sz="2400" dirty="0"/>
              <a:t>It needs ‘Two Categorical Columns’</a:t>
            </a:r>
          </a:p>
          <a:p>
            <a:pPr marL="285750" indent="-285750">
              <a:buFont typeface="Wingdings" panose="05000000000000000000" pitchFamily="2" charset="2"/>
              <a:buChar char="§"/>
            </a:pPr>
            <a:r>
              <a:rPr lang="en-US" sz="2400" dirty="0"/>
              <a:t>Here we have Two Categorical Columns, we find whether both columns have any dependency on each other or not.</a:t>
            </a:r>
          </a:p>
          <a:p>
            <a:pPr marL="285750" indent="-285750">
              <a:buFont typeface="Wingdings" panose="05000000000000000000" pitchFamily="2" charset="2"/>
              <a:buChar char="§"/>
            </a:pPr>
            <a:r>
              <a:rPr lang="en-US" sz="2400" dirty="0"/>
              <a:t>Ex: does a person's weight have any relationship with a person's age?</a:t>
            </a:r>
            <a:endParaRPr lang="en-IN" sz="2400" dirty="0"/>
          </a:p>
        </p:txBody>
      </p:sp>
    </p:spTree>
    <p:extLst>
      <p:ext uri="{BB962C8B-B14F-4D97-AF65-F5344CB8AC3E}">
        <p14:creationId xmlns:p14="http://schemas.microsoft.com/office/powerpoint/2010/main" val="287283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02B7-3B42-51BC-89D7-2958C4655582}"/>
              </a:ext>
            </a:extLst>
          </p:cNvPr>
          <p:cNvSpPr>
            <a:spLocks noGrp="1"/>
          </p:cNvSpPr>
          <p:nvPr>
            <p:ph type="title"/>
          </p:nvPr>
        </p:nvSpPr>
        <p:spPr/>
        <p:txBody>
          <a:bodyPr/>
          <a:lstStyle/>
          <a:p>
            <a:r>
              <a:rPr lang="en-US" dirty="0"/>
              <a:t>ANOVA</a:t>
            </a:r>
            <a:endParaRPr lang="en-IN" dirty="0"/>
          </a:p>
        </p:txBody>
      </p:sp>
      <p:sp>
        <p:nvSpPr>
          <p:cNvPr id="3" name="Text Placeholder 2">
            <a:extLst>
              <a:ext uri="{FF2B5EF4-FFF2-40B4-BE49-F238E27FC236}">
                <a16:creationId xmlns:a16="http://schemas.microsoft.com/office/drawing/2014/main" id="{D304AF4F-845B-3473-3363-0968977B3C5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24344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F94DE5-61F7-2CAF-B36A-874B0D6B0801}"/>
              </a:ext>
            </a:extLst>
          </p:cNvPr>
          <p:cNvPicPr>
            <a:picLocks noChangeAspect="1"/>
          </p:cNvPicPr>
          <p:nvPr/>
        </p:nvPicPr>
        <p:blipFill>
          <a:blip r:embed="rId2"/>
          <a:stretch>
            <a:fillRect/>
          </a:stretch>
        </p:blipFill>
        <p:spPr>
          <a:xfrm>
            <a:off x="912621" y="644577"/>
            <a:ext cx="10139943" cy="5696262"/>
          </a:xfrm>
          <a:prstGeom prst="rect">
            <a:avLst/>
          </a:prstGeom>
        </p:spPr>
      </p:pic>
    </p:spTree>
    <p:extLst>
      <p:ext uri="{BB962C8B-B14F-4D97-AF65-F5344CB8AC3E}">
        <p14:creationId xmlns:p14="http://schemas.microsoft.com/office/powerpoint/2010/main" val="220676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8867D5-346B-2549-253B-DA825D586E28}"/>
              </a:ext>
            </a:extLst>
          </p:cNvPr>
          <p:cNvPicPr>
            <a:picLocks noChangeAspect="1"/>
          </p:cNvPicPr>
          <p:nvPr/>
        </p:nvPicPr>
        <p:blipFill>
          <a:blip r:embed="rId2"/>
          <a:stretch>
            <a:fillRect/>
          </a:stretch>
        </p:blipFill>
        <p:spPr>
          <a:xfrm>
            <a:off x="717949" y="419725"/>
            <a:ext cx="10907593" cy="5936105"/>
          </a:xfrm>
          <a:prstGeom prst="rect">
            <a:avLst/>
          </a:prstGeom>
        </p:spPr>
      </p:pic>
    </p:spTree>
    <p:extLst>
      <p:ext uri="{BB962C8B-B14F-4D97-AF65-F5344CB8AC3E}">
        <p14:creationId xmlns:p14="http://schemas.microsoft.com/office/powerpoint/2010/main" val="1125765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26946-3954-48C1-6295-C1B5F7653F72}"/>
              </a:ext>
            </a:extLst>
          </p:cNvPr>
          <p:cNvPicPr>
            <a:picLocks noChangeAspect="1"/>
          </p:cNvPicPr>
          <p:nvPr/>
        </p:nvPicPr>
        <p:blipFill>
          <a:blip r:embed="rId2"/>
          <a:stretch>
            <a:fillRect/>
          </a:stretch>
        </p:blipFill>
        <p:spPr>
          <a:xfrm>
            <a:off x="803975" y="1332854"/>
            <a:ext cx="10852886" cy="3860047"/>
          </a:xfrm>
          <a:prstGeom prst="rect">
            <a:avLst/>
          </a:prstGeom>
        </p:spPr>
      </p:pic>
    </p:spTree>
    <p:extLst>
      <p:ext uri="{BB962C8B-B14F-4D97-AF65-F5344CB8AC3E}">
        <p14:creationId xmlns:p14="http://schemas.microsoft.com/office/powerpoint/2010/main" val="208521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96A0-8546-8293-2BFB-7D9BDB1BC4CA}"/>
              </a:ext>
            </a:extLst>
          </p:cNvPr>
          <p:cNvSpPr>
            <a:spLocks noGrp="1"/>
          </p:cNvSpPr>
          <p:nvPr>
            <p:ph type="title"/>
          </p:nvPr>
        </p:nvSpPr>
        <p:spPr/>
        <p:txBody>
          <a:bodyPr/>
          <a:lstStyle/>
          <a:p>
            <a:r>
              <a:rPr lang="en-US" dirty="0"/>
              <a:t>F</a:t>
            </a:r>
            <a:endParaRPr lang="en-IN" dirty="0"/>
          </a:p>
        </p:txBody>
      </p:sp>
      <p:sp>
        <p:nvSpPr>
          <p:cNvPr id="3" name="Text Placeholder 2">
            <a:extLst>
              <a:ext uri="{FF2B5EF4-FFF2-40B4-BE49-F238E27FC236}">
                <a16:creationId xmlns:a16="http://schemas.microsoft.com/office/drawing/2014/main" id="{F6B4F68D-D014-A5FC-8848-67B2B019C4EE}"/>
              </a:ext>
            </a:extLst>
          </p:cNvPr>
          <p:cNvSpPr>
            <a:spLocks noGrp="1"/>
          </p:cNvSpPr>
          <p:nvPr>
            <p:ph type="body" idx="1"/>
          </p:nvPr>
        </p:nvSpPr>
        <p:spPr/>
        <p:txBody>
          <a:bodyPr/>
          <a:lstStyle/>
          <a:p>
            <a:r>
              <a:rPr lang="en-US" dirty="0"/>
              <a:t>Distribution</a:t>
            </a:r>
          </a:p>
          <a:p>
            <a:r>
              <a:rPr lang="en-US" dirty="0"/>
              <a:t>Test</a:t>
            </a:r>
            <a:endParaRPr lang="en-IN" dirty="0"/>
          </a:p>
        </p:txBody>
      </p:sp>
    </p:spTree>
    <p:extLst>
      <p:ext uri="{BB962C8B-B14F-4D97-AF65-F5344CB8AC3E}">
        <p14:creationId xmlns:p14="http://schemas.microsoft.com/office/powerpoint/2010/main" val="2279581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3E02-35A7-EC3F-CFC4-770C35B3BBB1}"/>
              </a:ext>
            </a:extLst>
          </p:cNvPr>
          <p:cNvSpPr>
            <a:spLocks noGrp="1"/>
          </p:cNvSpPr>
          <p:nvPr>
            <p:ph type="title"/>
          </p:nvPr>
        </p:nvSpPr>
        <p:spPr/>
        <p:txBody>
          <a:bodyPr/>
          <a:lstStyle/>
          <a:p>
            <a:r>
              <a:rPr lang="en-US" dirty="0"/>
              <a:t>F-Distribution</a:t>
            </a:r>
            <a:endParaRPr lang="en-IN" dirty="0"/>
          </a:p>
        </p:txBody>
      </p:sp>
      <p:sp>
        <p:nvSpPr>
          <p:cNvPr id="3" name="Content Placeholder 2">
            <a:extLst>
              <a:ext uri="{FF2B5EF4-FFF2-40B4-BE49-F238E27FC236}">
                <a16:creationId xmlns:a16="http://schemas.microsoft.com/office/drawing/2014/main" id="{38815597-4FD3-E986-27B2-BA5524044EEE}"/>
              </a:ext>
            </a:extLst>
          </p:cNvPr>
          <p:cNvSpPr>
            <a:spLocks noGrp="1"/>
          </p:cNvSpPr>
          <p:nvPr>
            <p:ph idx="1"/>
          </p:nvPr>
        </p:nvSpPr>
        <p:spPr/>
        <p:txBody>
          <a:bodyPr/>
          <a:lstStyle/>
          <a:p>
            <a:r>
              <a:rPr lang="en-US" dirty="0"/>
              <a:t>The F-distribution, also known Fisher-Snedecor distribution, is extensively used to test for equality of variances from two normal populations.</a:t>
            </a:r>
          </a:p>
          <a:p>
            <a:r>
              <a:rPr lang="en-US" dirty="0"/>
              <a:t> F-distribution got its name after R.A. Fisher, who initially developed this concept in the 1920s. It is a probability distribution of an F-Statistic.</a:t>
            </a:r>
            <a:endParaRPr lang="en-IN" dirty="0"/>
          </a:p>
        </p:txBody>
      </p:sp>
    </p:spTree>
    <p:extLst>
      <p:ext uri="{BB962C8B-B14F-4D97-AF65-F5344CB8AC3E}">
        <p14:creationId xmlns:p14="http://schemas.microsoft.com/office/powerpoint/2010/main" val="160893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A6A01-7BF5-25A9-A9EA-13326A145419}"/>
              </a:ext>
            </a:extLst>
          </p:cNvPr>
          <p:cNvPicPr>
            <a:picLocks noChangeAspect="1"/>
          </p:cNvPicPr>
          <p:nvPr/>
        </p:nvPicPr>
        <p:blipFill>
          <a:blip r:embed="rId2"/>
          <a:stretch>
            <a:fillRect/>
          </a:stretch>
        </p:blipFill>
        <p:spPr>
          <a:xfrm>
            <a:off x="1587828" y="1339812"/>
            <a:ext cx="8380631" cy="4521342"/>
          </a:xfrm>
          <a:prstGeom prst="rect">
            <a:avLst/>
          </a:prstGeom>
        </p:spPr>
      </p:pic>
    </p:spTree>
    <p:extLst>
      <p:ext uri="{BB962C8B-B14F-4D97-AF65-F5344CB8AC3E}">
        <p14:creationId xmlns:p14="http://schemas.microsoft.com/office/powerpoint/2010/main" val="1592982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4AB247-6AB7-AC3A-2BBE-7FAC02BAFF33}"/>
              </a:ext>
            </a:extLst>
          </p:cNvPr>
          <p:cNvPicPr>
            <a:picLocks noChangeAspect="1"/>
          </p:cNvPicPr>
          <p:nvPr/>
        </p:nvPicPr>
        <p:blipFill>
          <a:blip r:embed="rId2"/>
          <a:stretch>
            <a:fillRect/>
          </a:stretch>
        </p:blipFill>
        <p:spPr>
          <a:xfrm>
            <a:off x="2140203" y="359764"/>
            <a:ext cx="7901958" cy="6145967"/>
          </a:xfrm>
          <a:prstGeom prst="rect">
            <a:avLst/>
          </a:prstGeom>
        </p:spPr>
      </p:pic>
    </p:spTree>
    <p:extLst>
      <p:ext uri="{BB962C8B-B14F-4D97-AF65-F5344CB8AC3E}">
        <p14:creationId xmlns:p14="http://schemas.microsoft.com/office/powerpoint/2010/main" val="448157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2B9F-BB8D-0FAD-B9E2-C38A6FDBC76C}"/>
              </a:ext>
            </a:extLst>
          </p:cNvPr>
          <p:cNvSpPr>
            <a:spLocks noGrp="1"/>
          </p:cNvSpPr>
          <p:nvPr>
            <p:ph type="title"/>
          </p:nvPr>
        </p:nvSpPr>
        <p:spPr/>
        <p:txBody>
          <a:bodyPr/>
          <a:lstStyle/>
          <a:p>
            <a:r>
              <a:rPr lang="en-US" dirty="0"/>
              <a:t>Properties</a:t>
            </a:r>
            <a:endParaRPr lang="en-IN" dirty="0"/>
          </a:p>
        </p:txBody>
      </p:sp>
      <p:sp>
        <p:nvSpPr>
          <p:cNvPr id="3" name="Content Placeholder 2">
            <a:extLst>
              <a:ext uri="{FF2B5EF4-FFF2-40B4-BE49-F238E27FC236}">
                <a16:creationId xmlns:a16="http://schemas.microsoft.com/office/drawing/2014/main" id="{9F4CD6E4-997A-110F-8282-F9F62AE7CD83}"/>
              </a:ext>
            </a:extLst>
          </p:cNvPr>
          <p:cNvSpPr>
            <a:spLocks noGrp="1"/>
          </p:cNvSpPr>
          <p:nvPr>
            <p:ph idx="1"/>
          </p:nvPr>
        </p:nvSpPr>
        <p:spPr/>
        <p:txBody>
          <a:bodyPr>
            <a:normAutofit/>
          </a:bodyPr>
          <a:lstStyle/>
          <a:p>
            <a:r>
              <a:rPr lang="en-US" dirty="0"/>
              <a:t>The F-distribution curve is positively skewed towards the right with a range of 0 and ∞.</a:t>
            </a:r>
          </a:p>
          <a:p>
            <a:r>
              <a:rPr lang="en-US" dirty="0"/>
              <a:t>The value of F is always positive or zero. No negative values.</a:t>
            </a:r>
          </a:p>
          <a:p>
            <a:r>
              <a:rPr lang="en-US" dirty="0"/>
              <a:t>The shape of the distribution depends on the degrees of freedom of numerator ϑ1 and denominator ϑ2.  </a:t>
            </a:r>
          </a:p>
          <a:p>
            <a:r>
              <a:rPr lang="en-US" dirty="0"/>
              <a:t>From the above graph, it is clear that the degree of skewness decreased with an increase in the degrees of freedom of the numerator and denominator.</a:t>
            </a:r>
            <a:endParaRPr lang="en-IN" dirty="0"/>
          </a:p>
          <a:p>
            <a:endParaRPr lang="en-US" dirty="0"/>
          </a:p>
        </p:txBody>
      </p:sp>
    </p:spTree>
    <p:extLst>
      <p:ext uri="{BB962C8B-B14F-4D97-AF65-F5344CB8AC3E}">
        <p14:creationId xmlns:p14="http://schemas.microsoft.com/office/powerpoint/2010/main" val="723503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B144-E2EF-7948-D88D-03401C7E23C9}"/>
              </a:ext>
            </a:extLst>
          </p:cNvPr>
          <p:cNvSpPr>
            <a:spLocks noGrp="1"/>
          </p:cNvSpPr>
          <p:nvPr>
            <p:ph type="title"/>
          </p:nvPr>
        </p:nvSpPr>
        <p:spPr/>
        <p:txBody>
          <a:bodyPr/>
          <a:lstStyle/>
          <a:p>
            <a:r>
              <a:rPr lang="en-US" dirty="0"/>
              <a:t>When to use?</a:t>
            </a:r>
            <a:endParaRPr lang="en-IN" dirty="0"/>
          </a:p>
        </p:txBody>
      </p:sp>
      <p:sp>
        <p:nvSpPr>
          <p:cNvPr id="3" name="Content Placeholder 2">
            <a:extLst>
              <a:ext uri="{FF2B5EF4-FFF2-40B4-BE49-F238E27FC236}">
                <a16:creationId xmlns:a16="http://schemas.microsoft.com/office/drawing/2014/main" id="{53646132-159C-FCF6-64E1-5BD79BAC3854}"/>
              </a:ext>
            </a:extLst>
          </p:cNvPr>
          <p:cNvSpPr>
            <a:spLocks noGrp="1"/>
          </p:cNvSpPr>
          <p:nvPr>
            <p:ph idx="1"/>
          </p:nvPr>
        </p:nvSpPr>
        <p:spPr/>
        <p:txBody>
          <a:bodyPr>
            <a:normAutofit fontScale="92500" lnSpcReduction="10000"/>
          </a:bodyPr>
          <a:lstStyle/>
          <a:p>
            <a:r>
              <a:rPr lang="en-US" dirty="0"/>
              <a:t>The F-test compares more than one level of independent variable with multiple groups, which uses the F distribution. </a:t>
            </a:r>
          </a:p>
          <a:p>
            <a:r>
              <a:rPr lang="en-US" dirty="0"/>
              <a:t>This is generally used in ANOVA calculations. Always use F-distribution for F-test to compare more than two groups.</a:t>
            </a:r>
          </a:p>
          <a:p>
            <a:endParaRPr lang="en-US" dirty="0"/>
          </a:p>
          <a:p>
            <a:r>
              <a:rPr lang="en-US" dirty="0"/>
              <a:t>Example: In a manufacturing unit, torque values are key parameters in terminal squeeze welding. To check the significant effect of various torque (nm) values of the squeeze welding, an operator set up trials of 5nm, 8nm, 10nm, and 12nm of terminals in four randomly selected batches of 30. ANOVA can determine whether the means of these four trials are different. ANOVA uses F-tests to statistically test the equality of means.</a:t>
            </a:r>
            <a:endParaRPr lang="en-IN" dirty="0"/>
          </a:p>
        </p:txBody>
      </p:sp>
    </p:spTree>
    <p:extLst>
      <p:ext uri="{BB962C8B-B14F-4D97-AF65-F5344CB8AC3E}">
        <p14:creationId xmlns:p14="http://schemas.microsoft.com/office/powerpoint/2010/main" val="2200046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D7D5-601B-0C73-034A-C6C88E7390F8}"/>
              </a:ext>
            </a:extLst>
          </p:cNvPr>
          <p:cNvSpPr>
            <a:spLocks noGrp="1"/>
          </p:cNvSpPr>
          <p:nvPr>
            <p:ph type="title"/>
          </p:nvPr>
        </p:nvSpPr>
        <p:spPr/>
        <p:txBody>
          <a:bodyPr/>
          <a:lstStyle/>
          <a:p>
            <a:r>
              <a:rPr lang="en-US" dirty="0"/>
              <a:t>Assumptions</a:t>
            </a:r>
            <a:endParaRPr lang="en-IN" dirty="0"/>
          </a:p>
        </p:txBody>
      </p:sp>
      <p:sp>
        <p:nvSpPr>
          <p:cNvPr id="3" name="Content Placeholder 2">
            <a:extLst>
              <a:ext uri="{FF2B5EF4-FFF2-40B4-BE49-F238E27FC236}">
                <a16:creationId xmlns:a16="http://schemas.microsoft.com/office/drawing/2014/main" id="{43F7A796-3923-54A8-91A5-C5063828BD8A}"/>
              </a:ext>
            </a:extLst>
          </p:cNvPr>
          <p:cNvSpPr>
            <a:spLocks noGrp="1"/>
          </p:cNvSpPr>
          <p:nvPr>
            <p:ph idx="1"/>
          </p:nvPr>
        </p:nvSpPr>
        <p:spPr/>
        <p:txBody>
          <a:bodyPr/>
          <a:lstStyle/>
          <a:p>
            <a:r>
              <a:rPr lang="en-US" dirty="0"/>
              <a:t>Assumes both populations are normally distributed.</a:t>
            </a:r>
          </a:p>
          <a:p>
            <a:r>
              <a:rPr lang="en-US" dirty="0"/>
              <a:t>Both populations are independent of each other.</a:t>
            </a:r>
          </a:p>
          <a:p>
            <a:r>
              <a:rPr lang="en-US" dirty="0"/>
              <a:t>The larger sample variance always goes in the numerator to make the right-tailed test, and the right-tailed tests are always easy to calculate.</a:t>
            </a:r>
            <a:endParaRPr lang="en-IN" dirty="0"/>
          </a:p>
        </p:txBody>
      </p:sp>
    </p:spTree>
    <p:extLst>
      <p:ext uri="{BB962C8B-B14F-4D97-AF65-F5344CB8AC3E}">
        <p14:creationId xmlns:p14="http://schemas.microsoft.com/office/powerpoint/2010/main" val="2005622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D8D1F-5BC4-72A8-5BD0-19BDD900222B}"/>
              </a:ext>
            </a:extLst>
          </p:cNvPr>
          <p:cNvPicPr>
            <a:picLocks noChangeAspect="1"/>
          </p:cNvPicPr>
          <p:nvPr/>
        </p:nvPicPr>
        <p:blipFill>
          <a:blip r:embed="rId3"/>
          <a:stretch>
            <a:fillRect/>
          </a:stretch>
        </p:blipFill>
        <p:spPr>
          <a:xfrm>
            <a:off x="1094283" y="374412"/>
            <a:ext cx="10193310" cy="5997459"/>
          </a:xfrm>
          <a:prstGeom prst="rect">
            <a:avLst/>
          </a:prstGeom>
        </p:spPr>
      </p:pic>
    </p:spTree>
    <p:extLst>
      <p:ext uri="{BB962C8B-B14F-4D97-AF65-F5344CB8AC3E}">
        <p14:creationId xmlns:p14="http://schemas.microsoft.com/office/powerpoint/2010/main" val="3157493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BC5BD-3911-3F36-CAD8-32156114610E}"/>
              </a:ext>
            </a:extLst>
          </p:cNvPr>
          <p:cNvPicPr>
            <a:picLocks noChangeAspect="1"/>
          </p:cNvPicPr>
          <p:nvPr/>
        </p:nvPicPr>
        <p:blipFill>
          <a:blip r:embed="rId2"/>
          <a:stretch>
            <a:fillRect/>
          </a:stretch>
        </p:blipFill>
        <p:spPr>
          <a:xfrm>
            <a:off x="2333625" y="1333500"/>
            <a:ext cx="7524750" cy="4191000"/>
          </a:xfrm>
          <a:prstGeom prst="rect">
            <a:avLst/>
          </a:prstGeom>
        </p:spPr>
      </p:pic>
    </p:spTree>
    <p:extLst>
      <p:ext uri="{BB962C8B-B14F-4D97-AF65-F5344CB8AC3E}">
        <p14:creationId xmlns:p14="http://schemas.microsoft.com/office/powerpoint/2010/main" val="4008379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7B8FE-A6E7-132C-963A-AA15B01150DB}"/>
              </a:ext>
            </a:extLst>
          </p:cNvPr>
          <p:cNvSpPr>
            <a:spLocks noGrp="1"/>
          </p:cNvSpPr>
          <p:nvPr>
            <p:ph type="title"/>
          </p:nvPr>
        </p:nvSpPr>
        <p:spPr/>
        <p:txBody>
          <a:bodyPr/>
          <a:lstStyle/>
          <a:p>
            <a:r>
              <a:rPr lang="en-US" dirty="0"/>
              <a:t>F-Value / Statistic</a:t>
            </a:r>
            <a:endParaRPr lang="en-IN" dirty="0"/>
          </a:p>
        </p:txBody>
      </p:sp>
      <p:sp>
        <p:nvSpPr>
          <p:cNvPr id="3" name="Content Placeholder 2">
            <a:extLst>
              <a:ext uri="{FF2B5EF4-FFF2-40B4-BE49-F238E27FC236}">
                <a16:creationId xmlns:a16="http://schemas.microsoft.com/office/drawing/2014/main" id="{09B193ED-E493-45EB-DB89-88BF1F56CD2C}"/>
              </a:ext>
            </a:extLst>
          </p:cNvPr>
          <p:cNvSpPr>
            <a:spLocks noGrp="1"/>
          </p:cNvSpPr>
          <p:nvPr>
            <p:ph idx="1"/>
          </p:nvPr>
        </p:nvSpPr>
        <p:spPr/>
        <p:txBody>
          <a:bodyPr/>
          <a:lstStyle/>
          <a:p>
            <a:r>
              <a:rPr lang="en-US" dirty="0"/>
              <a:t>F-statistic, also known as F-value, is used in ANOVA and regression analysis to identify whether the means between two populations are significantly different or not.</a:t>
            </a:r>
          </a:p>
          <a:p>
            <a:r>
              <a:rPr lang="en-US" dirty="0"/>
              <a:t> In other words, F-statistic is the ratio of two variances (Variance is nothing but a measure of dispersion; it tells how far the data is dispersed from the mean).</a:t>
            </a:r>
          </a:p>
          <a:p>
            <a:r>
              <a:rPr lang="en-US" dirty="0"/>
              <a:t> F-statistic accounts for corresponding degrees of freedom to estimate the population variance.</a:t>
            </a:r>
            <a:endParaRPr lang="en-IN" dirty="0"/>
          </a:p>
        </p:txBody>
      </p:sp>
    </p:spTree>
    <p:extLst>
      <p:ext uri="{BB962C8B-B14F-4D97-AF65-F5344CB8AC3E}">
        <p14:creationId xmlns:p14="http://schemas.microsoft.com/office/powerpoint/2010/main" val="1719635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2F74-4064-AC15-4130-36FDD5FDAF36}"/>
              </a:ext>
            </a:extLst>
          </p:cNvPr>
          <p:cNvSpPr>
            <a:spLocks noGrp="1"/>
          </p:cNvSpPr>
          <p:nvPr>
            <p:ph type="title"/>
          </p:nvPr>
        </p:nvSpPr>
        <p:spPr/>
        <p:txBody>
          <a:bodyPr/>
          <a:lstStyle/>
          <a:p>
            <a:r>
              <a:rPr lang="en-US" dirty="0"/>
              <a:t>When to use F-test</a:t>
            </a:r>
            <a:endParaRPr lang="en-IN" dirty="0"/>
          </a:p>
        </p:txBody>
      </p:sp>
      <p:sp>
        <p:nvSpPr>
          <p:cNvPr id="3" name="Content Placeholder 2">
            <a:extLst>
              <a:ext uri="{FF2B5EF4-FFF2-40B4-BE49-F238E27FC236}">
                <a16:creationId xmlns:a16="http://schemas.microsoft.com/office/drawing/2014/main" id="{269F7A28-A7D4-6215-C4F5-348CD148AE8A}"/>
              </a:ext>
            </a:extLst>
          </p:cNvPr>
          <p:cNvSpPr>
            <a:spLocks noGrp="1"/>
          </p:cNvSpPr>
          <p:nvPr>
            <p:ph idx="1"/>
          </p:nvPr>
        </p:nvSpPr>
        <p:spPr/>
        <p:txBody>
          <a:bodyPr/>
          <a:lstStyle/>
          <a:p>
            <a:r>
              <a:rPr lang="en-US" dirty="0"/>
              <a:t>In statistics, an F-test of equality of variances is a test for the null hypothesis that two normal populations have the same variance.</a:t>
            </a:r>
          </a:p>
          <a:p>
            <a:r>
              <a:rPr lang="en-US" dirty="0"/>
              <a:t>The F-test tests the equality of several means. At the same time, ANOVA tests the equality of means.</a:t>
            </a:r>
          </a:p>
          <a:p>
            <a:r>
              <a:rPr lang="en-US" dirty="0"/>
              <a:t>F-tests for linear regression models are to test whether any of the independent variables in the multiple linear regression are significant or not. </a:t>
            </a:r>
          </a:p>
          <a:p>
            <a:r>
              <a:rPr lang="en-US" dirty="0"/>
              <a:t>It also indicates a linear relationship between the dependent variable and at least one of the independent variables.</a:t>
            </a:r>
            <a:endParaRPr lang="en-IN" dirty="0"/>
          </a:p>
        </p:txBody>
      </p:sp>
    </p:spTree>
    <p:extLst>
      <p:ext uri="{BB962C8B-B14F-4D97-AF65-F5344CB8AC3E}">
        <p14:creationId xmlns:p14="http://schemas.microsoft.com/office/powerpoint/2010/main" val="3331119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B52D36-B640-4566-A8B9-CD859F7C4B12}"/>
              </a:ext>
            </a:extLst>
          </p:cNvPr>
          <p:cNvPicPr>
            <a:picLocks noChangeAspect="1"/>
          </p:cNvPicPr>
          <p:nvPr/>
        </p:nvPicPr>
        <p:blipFill>
          <a:blip r:embed="rId2"/>
          <a:stretch>
            <a:fillRect/>
          </a:stretch>
        </p:blipFill>
        <p:spPr>
          <a:xfrm>
            <a:off x="472007" y="1937479"/>
            <a:ext cx="11247985" cy="2983042"/>
          </a:xfrm>
          <a:prstGeom prst="rect">
            <a:avLst/>
          </a:prstGeom>
        </p:spPr>
      </p:pic>
    </p:spTree>
    <p:extLst>
      <p:ext uri="{BB962C8B-B14F-4D97-AF65-F5344CB8AC3E}">
        <p14:creationId xmlns:p14="http://schemas.microsoft.com/office/powerpoint/2010/main" val="1228527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F881-438C-39B9-71DA-2A6BF90EE117}"/>
              </a:ext>
            </a:extLst>
          </p:cNvPr>
          <p:cNvSpPr>
            <a:spLocks noGrp="1"/>
          </p:cNvSpPr>
          <p:nvPr>
            <p:ph type="title"/>
          </p:nvPr>
        </p:nvSpPr>
        <p:spPr/>
        <p:txBody>
          <a:bodyPr/>
          <a:lstStyle/>
          <a:p>
            <a:r>
              <a:rPr lang="en-US" dirty="0"/>
              <a:t>Actual Results</a:t>
            </a:r>
            <a:endParaRPr lang="en-IN" dirty="0"/>
          </a:p>
        </p:txBody>
      </p:sp>
      <p:sp>
        <p:nvSpPr>
          <p:cNvPr id="3" name="Text Placeholder 2">
            <a:extLst>
              <a:ext uri="{FF2B5EF4-FFF2-40B4-BE49-F238E27FC236}">
                <a16:creationId xmlns:a16="http://schemas.microsoft.com/office/drawing/2014/main" id="{469DD483-6256-82F9-0AA4-615F75FE91C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2672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1F639-13A1-84F9-C50E-71B6F1686409}"/>
              </a:ext>
            </a:extLst>
          </p:cNvPr>
          <p:cNvPicPr>
            <a:picLocks noChangeAspect="1"/>
          </p:cNvPicPr>
          <p:nvPr/>
        </p:nvPicPr>
        <p:blipFill>
          <a:blip r:embed="rId2"/>
          <a:stretch>
            <a:fillRect/>
          </a:stretch>
        </p:blipFill>
        <p:spPr>
          <a:xfrm>
            <a:off x="753484" y="472990"/>
            <a:ext cx="10968824" cy="5762917"/>
          </a:xfrm>
          <a:prstGeom prst="rect">
            <a:avLst/>
          </a:prstGeom>
        </p:spPr>
      </p:pic>
    </p:spTree>
    <p:extLst>
      <p:ext uri="{BB962C8B-B14F-4D97-AF65-F5344CB8AC3E}">
        <p14:creationId xmlns:p14="http://schemas.microsoft.com/office/powerpoint/2010/main" val="4056879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9FC947-576D-6A29-677C-71B18C028890}"/>
              </a:ext>
            </a:extLst>
          </p:cNvPr>
          <p:cNvPicPr>
            <a:picLocks noChangeAspect="1"/>
          </p:cNvPicPr>
          <p:nvPr/>
        </p:nvPicPr>
        <p:blipFill>
          <a:blip r:embed="rId2"/>
          <a:stretch>
            <a:fillRect/>
          </a:stretch>
        </p:blipFill>
        <p:spPr>
          <a:xfrm>
            <a:off x="2559803" y="989351"/>
            <a:ext cx="7791400" cy="4467069"/>
          </a:xfrm>
          <a:prstGeom prst="rect">
            <a:avLst/>
          </a:prstGeom>
        </p:spPr>
      </p:pic>
    </p:spTree>
    <p:extLst>
      <p:ext uri="{BB962C8B-B14F-4D97-AF65-F5344CB8AC3E}">
        <p14:creationId xmlns:p14="http://schemas.microsoft.com/office/powerpoint/2010/main" val="3783837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139F67-1047-6845-A2C2-20AB94729ADA}"/>
              </a:ext>
            </a:extLst>
          </p:cNvPr>
          <p:cNvPicPr/>
          <p:nvPr/>
        </p:nvPicPr>
        <p:blipFill>
          <a:blip r:embed="rId2">
            <a:extLst>
              <a:ext uri="{28A0092B-C50C-407E-A947-70E740481C1C}">
                <a14:useLocalDpi xmlns:a14="http://schemas.microsoft.com/office/drawing/2010/main" val="0"/>
              </a:ext>
            </a:extLst>
          </a:blip>
          <a:stretch>
            <a:fillRect/>
          </a:stretch>
        </p:blipFill>
        <p:spPr>
          <a:xfrm>
            <a:off x="1723869" y="464695"/>
            <a:ext cx="8799226" cy="5801194"/>
          </a:xfrm>
          <a:prstGeom prst="rect">
            <a:avLst/>
          </a:prstGeom>
        </p:spPr>
      </p:pic>
    </p:spTree>
    <p:extLst>
      <p:ext uri="{BB962C8B-B14F-4D97-AF65-F5344CB8AC3E}">
        <p14:creationId xmlns:p14="http://schemas.microsoft.com/office/powerpoint/2010/main" val="737532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5A03-CEDF-4F39-B013-D9C742AAF530}"/>
              </a:ext>
            </a:extLst>
          </p:cNvPr>
          <p:cNvSpPr>
            <a:spLocks noGrp="1"/>
          </p:cNvSpPr>
          <p:nvPr>
            <p:ph type="title"/>
          </p:nvPr>
        </p:nvSpPr>
        <p:spPr/>
        <p:txBody>
          <a:bodyPr/>
          <a:lstStyle/>
          <a:p>
            <a:r>
              <a:rPr lang="en-IN" dirty="0"/>
              <a:t>Regression Summary Output</a:t>
            </a:r>
          </a:p>
        </p:txBody>
      </p:sp>
      <p:sp>
        <p:nvSpPr>
          <p:cNvPr id="4" name="Slide Number Placeholder 3">
            <a:extLst>
              <a:ext uri="{FF2B5EF4-FFF2-40B4-BE49-F238E27FC236}">
                <a16:creationId xmlns:a16="http://schemas.microsoft.com/office/drawing/2014/main" id="{68522ECE-081E-4E73-A7F7-7C393CE607C0}"/>
              </a:ext>
            </a:extLst>
          </p:cNvPr>
          <p:cNvSpPr>
            <a:spLocks noGrp="1"/>
          </p:cNvSpPr>
          <p:nvPr>
            <p:ph type="sldNum" sz="quarter" idx="12"/>
          </p:nvPr>
        </p:nvSpPr>
        <p:spPr/>
        <p:txBody>
          <a:bodyPr/>
          <a:lstStyle/>
          <a:p>
            <a:fld id="{2A01CEFE-15D1-4F6E-9A7C-40682BBA0577}" type="slidenum">
              <a:rPr lang="en-IN" smtClean="0"/>
              <a:t>52</a:t>
            </a:fld>
            <a:endParaRPr lang="en-IN"/>
          </a:p>
        </p:txBody>
      </p:sp>
      <p:pic>
        <p:nvPicPr>
          <p:cNvPr id="7" name="Content Placeholder 6">
            <a:extLst>
              <a:ext uri="{FF2B5EF4-FFF2-40B4-BE49-F238E27FC236}">
                <a16:creationId xmlns:a16="http://schemas.microsoft.com/office/drawing/2014/main" id="{A0A9A813-5A8D-1944-B580-1EA0C5861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720" y="1690688"/>
            <a:ext cx="9514560" cy="4351338"/>
          </a:xfrm>
        </p:spPr>
      </p:pic>
    </p:spTree>
    <p:extLst>
      <p:ext uri="{BB962C8B-B14F-4D97-AF65-F5344CB8AC3E}">
        <p14:creationId xmlns:p14="http://schemas.microsoft.com/office/powerpoint/2010/main" val="279047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291483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D89A-B82D-7F47-AD63-2188D53AAA0C}"/>
              </a:ext>
            </a:extLst>
          </p:cNvPr>
          <p:cNvSpPr>
            <a:spLocks noGrp="1"/>
          </p:cNvSpPr>
          <p:nvPr>
            <p:ph type="title"/>
          </p:nvPr>
        </p:nvSpPr>
        <p:spPr/>
        <p:txBody>
          <a:bodyPr/>
          <a:lstStyle/>
          <a:p>
            <a:r>
              <a:rPr lang="en-IN" dirty="0"/>
              <a:t>Type I and type II Errors</a:t>
            </a:r>
            <a:endParaRPr lang="en-US" dirty="0"/>
          </a:p>
        </p:txBody>
      </p:sp>
      <p:sp>
        <p:nvSpPr>
          <p:cNvPr id="3" name="Content Placeholder 2">
            <a:extLst>
              <a:ext uri="{FF2B5EF4-FFF2-40B4-BE49-F238E27FC236}">
                <a16:creationId xmlns:a16="http://schemas.microsoft.com/office/drawing/2014/main" id="{EF2BA336-1524-3744-B691-7569941B8546}"/>
              </a:ext>
            </a:extLst>
          </p:cNvPr>
          <p:cNvSpPr>
            <a:spLocks noGrp="1"/>
          </p:cNvSpPr>
          <p:nvPr>
            <p:ph idx="1"/>
          </p:nvPr>
        </p:nvSpPr>
        <p:spPr/>
        <p:txBody>
          <a:bodyPr>
            <a:normAutofit/>
          </a:bodyPr>
          <a:lstStyle/>
          <a:p>
            <a:pPr marL="0" indent="0">
              <a:buNone/>
            </a:pPr>
            <a:r>
              <a:rPr lang="en-US" dirty="0"/>
              <a:t> </a:t>
            </a:r>
            <a:endParaRPr lang="en-IN" dirty="0"/>
          </a:p>
          <a:p>
            <a:pPr marL="0" indent="0">
              <a:buNone/>
            </a:pPr>
            <a:endParaRPr lang="en-IN" dirty="0"/>
          </a:p>
        </p:txBody>
      </p:sp>
      <p:pic>
        <p:nvPicPr>
          <p:cNvPr id="4" name="Picture 3">
            <a:extLst>
              <a:ext uri="{FF2B5EF4-FFF2-40B4-BE49-F238E27FC236}">
                <a16:creationId xmlns:a16="http://schemas.microsoft.com/office/drawing/2014/main" id="{E6BE7DCC-71F4-4241-81E0-740828DE2121}"/>
              </a:ext>
            </a:extLst>
          </p:cNvPr>
          <p:cNvPicPr/>
          <p:nvPr/>
        </p:nvPicPr>
        <p:blipFill>
          <a:blip r:embed="rId2"/>
          <a:stretch>
            <a:fillRect/>
          </a:stretch>
        </p:blipFill>
        <p:spPr>
          <a:xfrm>
            <a:off x="3417757" y="1690688"/>
            <a:ext cx="5756223" cy="1447928"/>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A10BD10-078E-C94B-9BAE-83E4A8716FE2}"/>
                  </a:ext>
                </a:extLst>
              </p:cNvPr>
              <p:cNvGraphicFramePr>
                <a:graphicFrameLocks noGrp="1"/>
              </p:cNvGraphicFramePr>
              <p:nvPr>
                <p:extLst>
                  <p:ext uri="{D42A27DB-BD31-4B8C-83A1-F6EECF244321}">
                    <p14:modId xmlns:p14="http://schemas.microsoft.com/office/powerpoint/2010/main" val="3280413110"/>
                  </p:ext>
                </p:extLst>
              </p:nvPr>
            </p:nvGraphicFramePr>
            <p:xfrm>
              <a:off x="1004340" y="3719383"/>
              <a:ext cx="10349459" cy="2246700"/>
            </p:xfrm>
            <a:graphic>
              <a:graphicData uri="http://schemas.openxmlformats.org/drawingml/2006/table">
                <a:tbl>
                  <a:tblPr firstRow="1" firstCol="1" bandRow="1">
                    <a:tableStyleId>{5C22544A-7EE6-4342-B048-85BDC9FD1C3A}</a:tableStyleId>
                  </a:tblPr>
                  <a:tblGrid>
                    <a:gridCol w="3449437">
                      <a:extLst>
                        <a:ext uri="{9D8B030D-6E8A-4147-A177-3AD203B41FA5}">
                          <a16:colId xmlns:a16="http://schemas.microsoft.com/office/drawing/2014/main" val="4053190670"/>
                        </a:ext>
                      </a:extLst>
                    </a:gridCol>
                    <a:gridCol w="3449437">
                      <a:extLst>
                        <a:ext uri="{9D8B030D-6E8A-4147-A177-3AD203B41FA5}">
                          <a16:colId xmlns:a16="http://schemas.microsoft.com/office/drawing/2014/main" val="2232436487"/>
                        </a:ext>
                      </a:extLst>
                    </a:gridCol>
                    <a:gridCol w="3450585">
                      <a:extLst>
                        <a:ext uri="{9D8B030D-6E8A-4147-A177-3AD203B41FA5}">
                          <a16:colId xmlns:a16="http://schemas.microsoft.com/office/drawing/2014/main" val="3110259901"/>
                        </a:ext>
                      </a:extLst>
                    </a:gridCol>
                  </a:tblGrid>
                  <a:tr h="748900">
                    <a:tc>
                      <a:txBody>
                        <a:bodyPr/>
                        <a:lstStyle/>
                        <a:p>
                          <a:pPr algn="ctr"/>
                          <a:r>
                            <a:rPr lang="en-US" sz="1800" dirty="0">
                              <a:effectLst/>
                            </a:rPr>
                            <a:t>Decision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14:m>
                            <m:oMath xmlns:m="http://schemas.openxmlformats.org/officeDocument/2006/math">
                              <m:sSub>
                                <m:sSubPr>
                                  <m:ctrlPr>
                                    <a:rPr lang="en-IN" sz="1800" i="1">
                                      <a:effectLst/>
                                      <a:latin typeface="Cambria Math" panose="02040503050406030204" pitchFamily="18" charset="0"/>
                                    </a:rPr>
                                  </m:ctrlPr>
                                </m:sSubPr>
                                <m:e>
                                  <m:r>
                                    <a:rPr lang="en-US" sz="1800">
                                      <a:effectLst/>
                                      <a:latin typeface="Cambria Math" panose="02040503050406030204" pitchFamily="18" charset="0"/>
                                    </a:rPr>
                                    <m:t>𝑯</m:t>
                                  </m:r>
                                </m:e>
                                <m:sub>
                                  <m:r>
                                    <a:rPr lang="en-US" sz="1800">
                                      <a:effectLst/>
                                      <a:latin typeface="Cambria Math" panose="02040503050406030204" pitchFamily="18" charset="0"/>
                                    </a:rPr>
                                    <m:t>𝑶</m:t>
                                  </m:r>
                                </m:sub>
                              </m:sSub>
                            </m:oMath>
                          </a14:m>
                          <a:r>
                            <a:rPr lang="en-US" sz="1800" dirty="0">
                              <a:effectLst/>
                            </a:rPr>
                            <a:t> is true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14:m>
                            <m:oMath xmlns:m="http://schemas.openxmlformats.org/officeDocument/2006/math">
                              <m:sSub>
                                <m:sSubPr>
                                  <m:ctrlPr>
                                    <a:rPr lang="en-IN" sz="1800" i="1">
                                      <a:effectLst/>
                                      <a:latin typeface="Cambria Math" panose="02040503050406030204" pitchFamily="18" charset="0"/>
                                    </a:rPr>
                                  </m:ctrlPr>
                                </m:sSubPr>
                                <m:e>
                                  <m:r>
                                    <a:rPr lang="en-US" sz="1800">
                                      <a:effectLst/>
                                      <a:latin typeface="Cambria Math" panose="02040503050406030204" pitchFamily="18" charset="0"/>
                                    </a:rPr>
                                    <m:t>𝑯</m:t>
                                  </m:r>
                                </m:e>
                                <m:sub>
                                  <m:r>
                                    <a:rPr lang="en-US" sz="1800">
                                      <a:effectLst/>
                                      <a:latin typeface="Cambria Math" panose="02040503050406030204" pitchFamily="18" charset="0"/>
                                    </a:rPr>
                                    <m:t>𝟎</m:t>
                                  </m:r>
                                </m:sub>
                              </m:sSub>
                            </m:oMath>
                          </a14:m>
                          <a:r>
                            <a:rPr lang="en-US" sz="1800" dirty="0">
                              <a:effectLst/>
                            </a:rPr>
                            <a:t> is false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8328049"/>
                      </a:ext>
                    </a:extLst>
                  </a:tr>
                  <a:tr h="748900">
                    <a:tc>
                      <a:txBody>
                        <a:bodyPr/>
                        <a:lstStyle/>
                        <a:p>
                          <a:pPr algn="ctr"/>
                          <a:r>
                            <a:rPr lang="en-US" sz="1800" dirty="0">
                              <a:effectLst/>
                            </a:rPr>
                            <a:t>Fail to reject </a:t>
                          </a:r>
                          <a14:m>
                            <m:oMath xmlns:m="http://schemas.openxmlformats.org/officeDocument/2006/math">
                              <m:sSub>
                                <m:sSubPr>
                                  <m:ctrlPr>
                                    <a:rPr lang="en-IN" sz="1800" i="1">
                                      <a:effectLst/>
                                      <a:latin typeface="Cambria Math" panose="02040503050406030204" pitchFamily="18" charset="0"/>
                                    </a:rPr>
                                  </m:ctrlPr>
                                </m:sSubPr>
                                <m:e>
                                  <m:r>
                                    <a:rPr lang="en-US" sz="1800">
                                      <a:effectLst/>
                                      <a:latin typeface="Cambria Math" panose="02040503050406030204" pitchFamily="18" charset="0"/>
                                    </a:rPr>
                                    <m:t>𝑯</m:t>
                                  </m:r>
                                </m:e>
                                <m:sub>
                                  <m:r>
                                    <a:rPr lang="en-US" sz="1800">
                                      <a:effectLst/>
                                      <a:latin typeface="Cambria Math" panose="02040503050406030204" pitchFamily="18" charset="0"/>
                                    </a:rPr>
                                    <m:t>𝟎</m:t>
                                  </m:r>
                                </m:sub>
                              </m:sSub>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rPr>
                            <a:t>No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a:effectLst/>
                            </a:rPr>
                            <a:t>Type II Error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710468"/>
                      </a:ext>
                    </a:extLst>
                  </a:tr>
                  <a:tr h="748900">
                    <a:tc>
                      <a:txBody>
                        <a:bodyPr/>
                        <a:lstStyle/>
                        <a:p>
                          <a:pPr algn="ctr"/>
                          <a:r>
                            <a:rPr lang="en-US" sz="1800" dirty="0">
                              <a:effectLst/>
                            </a:rPr>
                            <a:t>Reject </a:t>
                          </a:r>
                          <a14:m>
                            <m:oMath xmlns:m="http://schemas.openxmlformats.org/officeDocument/2006/math">
                              <m:sSub>
                                <m:sSubPr>
                                  <m:ctrlPr>
                                    <a:rPr lang="en-IN" sz="1800" i="1">
                                      <a:effectLst/>
                                      <a:latin typeface="Cambria Math" panose="02040503050406030204" pitchFamily="18" charset="0"/>
                                    </a:rPr>
                                  </m:ctrlPr>
                                </m:sSubPr>
                                <m:e>
                                  <m:r>
                                    <a:rPr lang="en-US" sz="1800">
                                      <a:effectLst/>
                                      <a:latin typeface="Cambria Math" panose="02040503050406030204" pitchFamily="18" charset="0"/>
                                    </a:rPr>
                                    <m:t>𝑯</m:t>
                                  </m:r>
                                </m:e>
                                <m:sub>
                                  <m:r>
                                    <a:rPr lang="en-US" sz="1800">
                                      <a:effectLst/>
                                      <a:latin typeface="Cambria Math" panose="02040503050406030204" pitchFamily="18" charset="0"/>
                                    </a:rPr>
                                    <m:t>𝟎</m:t>
                                  </m:r>
                                </m:sub>
                              </m:sSub>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rPr>
                            <a:t>Type I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rPr>
                            <a:t>No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3138886"/>
                      </a:ext>
                    </a:extLst>
                  </a:tr>
                </a:tbl>
              </a:graphicData>
            </a:graphic>
          </p:graphicFrame>
        </mc:Choice>
        <mc:Fallback xmlns="">
          <p:graphicFrame>
            <p:nvGraphicFramePr>
              <p:cNvPr id="5" name="Table 4">
                <a:extLst>
                  <a:ext uri="{FF2B5EF4-FFF2-40B4-BE49-F238E27FC236}">
                    <a16:creationId xmlns:a16="http://schemas.microsoft.com/office/drawing/2014/main" id="{2A10BD10-078E-C94B-9BAE-83E4A8716FE2}"/>
                  </a:ext>
                </a:extLst>
              </p:cNvPr>
              <p:cNvGraphicFramePr>
                <a:graphicFrameLocks noGrp="1"/>
              </p:cNvGraphicFramePr>
              <p:nvPr>
                <p:extLst>
                  <p:ext uri="{D42A27DB-BD31-4B8C-83A1-F6EECF244321}">
                    <p14:modId xmlns:p14="http://schemas.microsoft.com/office/powerpoint/2010/main" val="3280413110"/>
                  </p:ext>
                </p:extLst>
              </p:nvPr>
            </p:nvGraphicFramePr>
            <p:xfrm>
              <a:off x="1004340" y="3719383"/>
              <a:ext cx="10349459" cy="2246700"/>
            </p:xfrm>
            <a:graphic>
              <a:graphicData uri="http://schemas.openxmlformats.org/drawingml/2006/table">
                <a:tbl>
                  <a:tblPr firstRow="1" firstCol="1" bandRow="1">
                    <a:tableStyleId>{5C22544A-7EE6-4342-B048-85BDC9FD1C3A}</a:tableStyleId>
                  </a:tblPr>
                  <a:tblGrid>
                    <a:gridCol w="3449437">
                      <a:extLst>
                        <a:ext uri="{9D8B030D-6E8A-4147-A177-3AD203B41FA5}">
                          <a16:colId xmlns:a16="http://schemas.microsoft.com/office/drawing/2014/main" val="4053190670"/>
                        </a:ext>
                      </a:extLst>
                    </a:gridCol>
                    <a:gridCol w="3449437">
                      <a:extLst>
                        <a:ext uri="{9D8B030D-6E8A-4147-A177-3AD203B41FA5}">
                          <a16:colId xmlns:a16="http://schemas.microsoft.com/office/drawing/2014/main" val="2232436487"/>
                        </a:ext>
                      </a:extLst>
                    </a:gridCol>
                    <a:gridCol w="3450585">
                      <a:extLst>
                        <a:ext uri="{9D8B030D-6E8A-4147-A177-3AD203B41FA5}">
                          <a16:colId xmlns:a16="http://schemas.microsoft.com/office/drawing/2014/main" val="3110259901"/>
                        </a:ext>
                      </a:extLst>
                    </a:gridCol>
                  </a:tblGrid>
                  <a:tr h="748900">
                    <a:tc>
                      <a:txBody>
                        <a:bodyPr/>
                        <a:lstStyle/>
                        <a:p>
                          <a:pPr algn="ctr"/>
                          <a:r>
                            <a:rPr lang="en-US" sz="1800" dirty="0">
                              <a:effectLst/>
                            </a:rPr>
                            <a:t>Decision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000" t="-9756" r="-100529" b="-201626"/>
                          </a:stretch>
                        </a:blipFill>
                      </a:tcPr>
                    </a:tc>
                    <a:tc>
                      <a:txBody>
                        <a:bodyPr/>
                        <a:lstStyle/>
                        <a:p>
                          <a:endParaRPr lang="en-US"/>
                        </a:p>
                      </a:txBody>
                      <a:tcPr marL="68580" marR="68580" marT="0" marB="0">
                        <a:blipFill>
                          <a:blip r:embed="rId3"/>
                          <a:stretch>
                            <a:fillRect l="-200353" t="-9756" r="-707" b="-201626"/>
                          </a:stretch>
                        </a:blipFill>
                      </a:tcPr>
                    </a:tc>
                    <a:extLst>
                      <a:ext uri="{0D108BD9-81ED-4DB2-BD59-A6C34878D82A}">
                        <a16:rowId xmlns:a16="http://schemas.microsoft.com/office/drawing/2014/main" val="3238328049"/>
                      </a:ext>
                    </a:extLst>
                  </a:tr>
                  <a:tr h="748900">
                    <a:tc>
                      <a:txBody>
                        <a:bodyPr/>
                        <a:lstStyle/>
                        <a:p>
                          <a:endParaRPr lang="en-US"/>
                        </a:p>
                      </a:txBody>
                      <a:tcPr marL="68580" marR="68580" marT="0" marB="0">
                        <a:blipFill>
                          <a:blip r:embed="rId3"/>
                          <a:stretch>
                            <a:fillRect l="-177" t="-109756" r="-200883" b="-101626"/>
                          </a:stretch>
                        </a:blipFill>
                      </a:tcPr>
                    </a:tc>
                    <a:tc>
                      <a:txBody>
                        <a:bodyPr/>
                        <a:lstStyle/>
                        <a:p>
                          <a:pPr algn="ctr"/>
                          <a:r>
                            <a:rPr lang="en-US" sz="1800" dirty="0">
                              <a:effectLst/>
                            </a:rPr>
                            <a:t>No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a:effectLst/>
                            </a:rPr>
                            <a:t>Type II Error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710468"/>
                      </a:ext>
                    </a:extLst>
                  </a:tr>
                  <a:tr h="748900">
                    <a:tc>
                      <a:txBody>
                        <a:bodyPr/>
                        <a:lstStyle/>
                        <a:p>
                          <a:endParaRPr lang="en-US"/>
                        </a:p>
                      </a:txBody>
                      <a:tcPr marL="68580" marR="68580" marT="0" marB="0">
                        <a:blipFill>
                          <a:blip r:embed="rId3"/>
                          <a:stretch>
                            <a:fillRect l="-177" t="-209756" r="-200883" b="-1626"/>
                          </a:stretch>
                        </a:blipFill>
                      </a:tcPr>
                    </a:tc>
                    <a:tc>
                      <a:txBody>
                        <a:bodyPr/>
                        <a:lstStyle/>
                        <a:p>
                          <a:pPr algn="ctr"/>
                          <a:r>
                            <a:rPr lang="en-US" sz="1800" dirty="0">
                              <a:effectLst/>
                            </a:rPr>
                            <a:t>Type I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dirty="0">
                              <a:effectLst/>
                            </a:rPr>
                            <a:t>No error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3138886"/>
                      </a:ext>
                    </a:extLst>
                  </a:tr>
                </a:tbl>
              </a:graphicData>
            </a:graphic>
          </p:graphicFrame>
        </mc:Fallback>
      </mc:AlternateContent>
    </p:spTree>
    <p:extLst>
      <p:ext uri="{BB962C8B-B14F-4D97-AF65-F5344CB8AC3E}">
        <p14:creationId xmlns:p14="http://schemas.microsoft.com/office/powerpoint/2010/main" val="121337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2902" y="419726"/>
            <a:ext cx="8748409" cy="6160956"/>
          </a:xfrm>
          <a:prstGeom prst="rect">
            <a:avLst/>
          </a:prstGeom>
        </p:spPr>
      </p:pic>
    </p:spTree>
    <p:extLst>
      <p:ext uri="{BB962C8B-B14F-4D97-AF65-F5344CB8AC3E}">
        <p14:creationId xmlns:p14="http://schemas.microsoft.com/office/powerpoint/2010/main" val="16558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BC5995-8A0A-DD13-B28E-AECE8D952686}"/>
              </a:ext>
            </a:extLst>
          </p:cNvPr>
          <p:cNvPicPr>
            <a:picLocks noChangeAspect="1"/>
          </p:cNvPicPr>
          <p:nvPr/>
        </p:nvPicPr>
        <p:blipFill>
          <a:blip r:embed="rId2"/>
          <a:stretch>
            <a:fillRect/>
          </a:stretch>
        </p:blipFill>
        <p:spPr>
          <a:xfrm>
            <a:off x="1399081" y="809469"/>
            <a:ext cx="9353861" cy="5261547"/>
          </a:xfrm>
          <a:prstGeom prst="rect">
            <a:avLst/>
          </a:prstGeom>
        </p:spPr>
      </p:pic>
    </p:spTree>
    <p:extLst>
      <p:ext uri="{BB962C8B-B14F-4D97-AF65-F5344CB8AC3E}">
        <p14:creationId xmlns:p14="http://schemas.microsoft.com/office/powerpoint/2010/main" val="546656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762</TotalTime>
  <Words>1521</Words>
  <Application>Microsoft Office PowerPoint</Application>
  <PresentationFormat>Widescreen</PresentationFormat>
  <Paragraphs>129</Paragraphs>
  <Slides>52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Aptos</vt:lpstr>
      <vt:lpstr>Aptos Display</vt:lpstr>
      <vt:lpstr>Arial</vt:lpstr>
      <vt:lpstr>Calibri</vt:lpstr>
      <vt:lpstr>Cambria Math</vt:lpstr>
      <vt:lpstr>Wingdings</vt:lpstr>
      <vt:lpstr>Office Theme</vt:lpstr>
      <vt:lpstr>Variance</vt:lpstr>
      <vt:lpstr>PowerPoint Presentation</vt:lpstr>
      <vt:lpstr>Hypothesis Testing</vt:lpstr>
      <vt:lpstr>PowerPoint Presentation</vt:lpstr>
      <vt:lpstr>PowerPoint Presentation</vt:lpstr>
      <vt:lpstr>PowerPoint Presentation</vt:lpstr>
      <vt:lpstr>Type I and type II Errors</vt:lpstr>
      <vt:lpstr>PowerPoint Presentation</vt:lpstr>
      <vt:lpstr>PowerPoint Presentation</vt:lpstr>
      <vt:lpstr>PowerPoint Presentation</vt:lpstr>
      <vt:lpstr>PowerPoint Presentation</vt:lpstr>
      <vt:lpstr>Example</vt:lpstr>
      <vt:lpstr>Solution</vt:lpstr>
      <vt:lpstr>Solution</vt:lpstr>
      <vt:lpstr>P-value</vt:lpstr>
      <vt:lpstr>Hypothesis Testing</vt:lpstr>
      <vt:lpstr>What is p-value?</vt:lpstr>
      <vt:lpstr>PowerPoint Presentation</vt:lpstr>
      <vt:lpstr>What if I Don’t Have an Alpha Level? </vt:lpstr>
      <vt:lpstr>PowerPoint Presentation</vt:lpstr>
      <vt:lpstr>PowerPoint Presentation</vt:lpstr>
      <vt:lpstr>PowerPoint Presentation</vt:lpstr>
      <vt:lpstr>Tests</vt:lpstr>
      <vt:lpstr>PowerPoint Presentation</vt:lpstr>
      <vt:lpstr>PowerPoint Presentation</vt:lpstr>
      <vt:lpstr>PowerPoint Presentation</vt:lpstr>
      <vt:lpstr>PowerPoint Presentation</vt:lpstr>
      <vt:lpstr>Chi Square</vt:lpstr>
      <vt:lpstr>PowerPoint Presentation</vt:lpstr>
      <vt:lpstr>Uses</vt:lpstr>
      <vt:lpstr>Properties</vt:lpstr>
      <vt:lpstr>Goodness of Fit</vt:lpstr>
      <vt:lpstr>Test for Independence</vt:lpstr>
      <vt:lpstr>ANOVA</vt:lpstr>
      <vt:lpstr>PowerPoint Presentation</vt:lpstr>
      <vt:lpstr>PowerPoint Presentation</vt:lpstr>
      <vt:lpstr>PowerPoint Presentation</vt:lpstr>
      <vt:lpstr>F</vt:lpstr>
      <vt:lpstr>F-Distribution</vt:lpstr>
      <vt:lpstr>PowerPoint Presentation</vt:lpstr>
      <vt:lpstr>Properties</vt:lpstr>
      <vt:lpstr>When to use?</vt:lpstr>
      <vt:lpstr>Assumptions</vt:lpstr>
      <vt:lpstr>PowerPoint Presentation</vt:lpstr>
      <vt:lpstr>PowerPoint Presentation</vt:lpstr>
      <vt:lpstr>F-Value / Statistic</vt:lpstr>
      <vt:lpstr>When to use F-test</vt:lpstr>
      <vt:lpstr>PowerPoint Presentation</vt:lpstr>
      <vt:lpstr>Actual Results</vt:lpstr>
      <vt:lpstr>PowerPoint Presentation</vt:lpstr>
      <vt:lpstr>PowerPoint Presentation</vt:lpstr>
      <vt:lpstr>Regression Summary Output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Mallika Gandhi</dc:creator>
  <cp:lastModifiedBy>Mallika Gandhi</cp:lastModifiedBy>
  <cp:revision>20</cp:revision>
  <dcterms:created xsi:type="dcterms:W3CDTF">2025-02-05T12:25:35Z</dcterms:created>
  <dcterms:modified xsi:type="dcterms:W3CDTF">2025-02-20T14:10:56Z</dcterms:modified>
</cp:coreProperties>
</file>